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5">
  <p:sldMasterIdLst>
    <p:sldMasterId id="2147483660" r:id="rId1"/>
  </p:sldMasterIdLst>
  <p:notesMasterIdLst>
    <p:notesMasterId r:id="rId9"/>
  </p:notesMasterIdLst>
  <p:handoutMasterIdLst>
    <p:handoutMasterId r:id="rId10"/>
  </p:handoutMasterIdLst>
  <p:sldIdLst>
    <p:sldId id="614" r:id="rId2"/>
    <p:sldId id="599" r:id="rId3"/>
    <p:sldId id="1018" r:id="rId4"/>
    <p:sldId id="1019" r:id="rId5"/>
    <p:sldId id="1021" r:id="rId6"/>
    <p:sldId id="1020" r:id="rId7"/>
    <p:sldId id="261" r:id="rId8"/>
  </p:sldIdLst>
  <p:sldSz cx="12192000" cy="6858000"/>
  <p:notesSz cx="6858000" cy="9144000"/>
  <p:embeddedFontLst>
    <p:embeddedFont>
      <p:font typeface="Ericsson Hilda" panose="00000500000000000000" pitchFamily="2" charset="0"/>
      <p:regular r:id="rId11"/>
      <p:bold r:id="rId12"/>
    </p:embeddedFont>
    <p:embeddedFont>
      <p:font typeface="Ericsson Hilda Light" panose="00000400000000000000" pitchFamily="2" charset="0"/>
      <p:regular r:id="rId13"/>
    </p:embeddedFont>
    <p:embeddedFont>
      <p:font typeface="Ericsson Technical Icons" panose="00000500000000000000" pitchFamily="2" charset="0"/>
      <p:regular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ruz" initials="MCB" lastIdx="2" clrIdx="0">
    <p:extLst>
      <p:ext uri="{19B8F6BF-5375-455C-9EA6-DF929625EA0E}">
        <p15:presenceInfo xmlns:p15="http://schemas.microsoft.com/office/powerpoint/2012/main" userId="MCru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284" autoAdjust="0"/>
  </p:normalViewPr>
  <p:slideViewPr>
    <p:cSldViewPr snapToGrid="0" snapToObjects="1" showGuides="1">
      <p:cViewPr varScale="1">
        <p:scale>
          <a:sx n="68" d="100"/>
          <a:sy n="68" d="100"/>
        </p:scale>
        <p:origin x="616" y="3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handoutMaster" Target="handoutMasters/handoutMaster1.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2018-02-21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2018-02-21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 </a:t>
            </a:r>
          </a:p>
        </p:txBody>
      </p:sp>
      <p:sp>
        <p:nvSpPr>
          <p:cNvPr id="5" name="Date Placeholder 4"/>
          <p:cNvSpPr>
            <a:spLocks noGrp="1"/>
          </p:cNvSpPr>
          <p:nvPr>
            <p:ph type="dt" idx="11"/>
          </p:nvPr>
        </p:nvSpPr>
        <p:spPr/>
        <p:txBody>
          <a:bodyPr/>
          <a:lstStyle/>
          <a:p>
            <a:r>
              <a:rPr lang="en-US"/>
              <a:t>2018-02-21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AC9DD1CB-DD7E-47C0-8C73-DFDF434617D9}" type="slidenum">
              <a:rPr lang="en-US" smtClean="0"/>
              <a:t>1</a:t>
            </a:fld>
            <a:endParaRPr lang="en-US"/>
          </a:p>
        </p:txBody>
      </p:sp>
    </p:spTree>
    <p:extLst>
      <p:ext uri="{BB962C8B-B14F-4D97-AF65-F5344CB8AC3E}">
        <p14:creationId xmlns:p14="http://schemas.microsoft.com/office/powerpoint/2010/main" val="3624235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2018-02-21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A92AC96B-4D67-4510-9E86-C4D3070C1282}" type="slidenum">
              <a:rPr lang="en-US" smtClean="0"/>
              <a:t>7</a:t>
            </a:fld>
            <a:endParaRPr lang="en-US"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Black, </a:t>
            </a:r>
            <a:br>
              <a:rPr lang="en-US" dirty="0"/>
            </a:br>
            <a:r>
              <a:rPr lang="en-US" dirty="0"/>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p>
          <a:p>
            <a:r>
              <a:rPr lang="en-US" dirty="0"/>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 </a:t>
            </a:r>
            <a:br>
              <a:rPr lang="en-US" dirty="0"/>
            </a:br>
            <a:r>
              <a:rPr lang="en-US" dirty="0"/>
              <a:t>Ericsson Hilda Light 60pt, Ericsson Black, </a:t>
            </a:r>
            <a:br>
              <a:rPr lang="en-US" dirty="0"/>
            </a:br>
            <a:r>
              <a:rPr lang="en-US" dirty="0"/>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 Hilda Light 40pt, </a:t>
            </a:r>
            <a:r>
              <a:rPr lang="en-US" dirty="0" err="1"/>
              <a:t>Eri</a:t>
            </a:r>
            <a:r>
              <a:rPr lang="en-US" dirty="0"/>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dirty="0"/>
              <a:t>Presentation title,</a:t>
            </a:r>
            <a:br>
              <a:rPr lang="en-US" dirty="0"/>
            </a:br>
            <a:r>
              <a:rPr lang="en-US" dirty="0"/>
              <a:t>Ericsson Hilda Light 60pt,</a:t>
            </a:r>
            <a:br>
              <a:rPr lang="en-US" dirty="0"/>
            </a:br>
            <a:r>
              <a:rPr lang="en-US" dirty="0"/>
              <a:t>Ericsson White,</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description/subtitle</a:t>
            </a:r>
            <a:br>
              <a:rPr lang="en-US" dirty="0"/>
            </a:br>
            <a:r>
              <a:rPr lang="en-US" dirty="0"/>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dirty="0"/>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dirty="0"/>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dirty="0"/>
              <a:t>YYYY-MM-DD</a:t>
            </a:r>
          </a:p>
        </p:txBody>
      </p:sp>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ericsson.com/related-</a:t>
            </a:r>
            <a:r>
              <a:rPr lang="en-US" dirty="0" err="1"/>
              <a:t>url</a:t>
            </a:r>
            <a:endParaRPr lang="en-US" dirty="0"/>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dirty="0"/>
              <a:t>ericsson.com/related-</a:t>
            </a:r>
            <a:r>
              <a:rPr lang="en-US" dirty="0" err="1"/>
              <a:t>url</a:t>
            </a:r>
            <a:endParaRPr lang="en-US" dirty="0"/>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dirty="0">
              <a:solidFill>
                <a:schemeClr val="tx1"/>
              </a:solidFill>
            </a:endParaRPr>
          </a:p>
          <a:p>
            <a:pPr marL="0" indent="0">
              <a:buClr>
                <a:schemeClr val="tx1"/>
              </a:buClr>
              <a:buFont typeface="Ericsson Hilda Light" panose="00000400000000000000" pitchFamily="2" charset="0"/>
              <a:buNone/>
            </a:pPr>
            <a:r>
              <a:rPr lang="en-US" sz="1400" dirty="0">
                <a:solidFill>
                  <a:schemeClr val="tx1"/>
                </a:solidFill>
              </a:rPr>
              <a:t>!"#$%&amp;'()*+,./0123456789:;&lt;=&gt;?@ABCDEFGHIJKLMNOPQRSTUVWXYZ[\]^_`</a:t>
            </a:r>
            <a:r>
              <a:rPr lang="en-US" sz="1400" dirty="0" err="1">
                <a:solidFill>
                  <a:schemeClr val="tx1"/>
                </a:solidFill>
              </a:rPr>
              <a:t>abcdefghijklmnopqrstuvwxyz</a:t>
            </a:r>
            <a:r>
              <a:rPr lang="en-US" sz="1400"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dirty="0" err="1">
                <a:solidFill>
                  <a:schemeClr val="tx1"/>
                </a:solidFill>
              </a:rPr>
              <a:t>ẀẁẃẄẅỲỳ</a:t>
            </a:r>
            <a:r>
              <a:rPr lang="en-US" sz="1400" dirty="0">
                <a:solidFill>
                  <a:schemeClr val="tx1"/>
                </a:solidFill>
              </a:rPr>
              <a:t>‘’‚“”„†‡•…‰‹›⁄€™ĀĀĂĂĄĄĆĆĊĊČČĎĎĐĐĒĒĖĖĘĘĚĚĞĞĠĠĢĢĪĪĮĮİĶĶĹĹĻĻĽĽŃŃŅŅŇŇŌŌŐŐŔŔŖŖŘŘŚŚŞŞŢŢŤŤŪŪŮŮŰŰŲŲŴŴŶŶŹŹŻŻȘș−≤≥</a:t>
            </a:r>
            <a:r>
              <a:rPr lang="en-US" sz="1400" dirty="0" err="1">
                <a:solidFill>
                  <a:schemeClr val="tx1"/>
                </a:solidFill>
              </a:rPr>
              <a:t>ﬁﬂΆΈΉΊΌΎΏΐΑΒΓΕΖΗΘΙΚΛΜΝΞΟΠΡΣΤΥΦΧΨΪΫΆΈΉΊΰ</a:t>
            </a:r>
            <a:r>
              <a:rPr lang="en-US" sz="1400"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rPr>
              <a:t>!"#$%&amp;'()*+,./0123456789:;&lt;=&gt;?@ABCDEFGHIJKLMNOPQRSTUVWXYZ[\]^_`</a:t>
            </a:r>
            <a:r>
              <a:rPr lang="en-US" sz="1400" b="1" dirty="0" err="1">
                <a:solidFill>
                  <a:schemeClr val="tx1"/>
                </a:solidFill>
              </a:rPr>
              <a:t>abcdefghijklmnopqrstuvwxyz</a:t>
            </a:r>
            <a:r>
              <a:rPr lang="en-US" sz="1400" b="1"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dirty="0" err="1">
                <a:solidFill>
                  <a:schemeClr val="tx1"/>
                </a:solidFill>
              </a:rPr>
              <a:t>ẀẁẃẄẅỲỳ</a:t>
            </a:r>
            <a:r>
              <a:rPr lang="en-US" sz="1400" b="1" dirty="0">
                <a:solidFill>
                  <a:schemeClr val="tx1"/>
                </a:solidFill>
              </a:rPr>
              <a:t>‘’‚“”„†‡•…‰‹›⁄€™ĀĀĂĂĄĄĆĆĊĊČČĎĎĐĐĒĒĖĖĘĘĚĚĞĞĠĠĢĢĪĪĮĮİĶĶĹĹĻĻĽĽŃŃŅŅŇŇŌŌŐŐŔŔŖŖŘŘŚŚŞŞŢŢŤŤŪŪŮŮŰŰŲŲŴŴŶŶŹŹŻŻȘș−≤≥</a:t>
            </a:r>
            <a:r>
              <a:rPr lang="en-US" sz="1400" b="1" dirty="0" err="1">
                <a:solidFill>
                  <a:schemeClr val="tx1"/>
                </a:solidFill>
              </a:rPr>
              <a:t>ﬁﬂΆΈΉΊΌΎΏΐΑΒΓΕΖΗΘΙΚΛΜΝΞΟΠΡΣΤΥΦΧΨΪΫΆΈΉΊΰ</a:t>
            </a:r>
            <a:r>
              <a:rPr lang="en-US" sz="1400" b="1"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tx1"/>
                </a:solidFill>
                <a:latin typeface="+mj-lt"/>
              </a:rPr>
              <a:t>!"#$%&amp;'()*+,./0123456789:;&lt;=&gt;?@ABCDEFGHIJKLMNOPQRSTUVWXYZ[\]^_`</a:t>
            </a:r>
            <a:r>
              <a:rPr lang="en-US" sz="1400" dirty="0" err="1">
                <a:solidFill>
                  <a:schemeClr val="tx1"/>
                </a:solidFill>
                <a:latin typeface="+mj-lt"/>
              </a:rPr>
              <a:t>abcdefghijklmnopqrstuvwxyz</a:t>
            </a:r>
            <a:r>
              <a:rPr lang="en-US" sz="1400" dirty="0">
                <a:solidFill>
                  <a:schemeClr val="tx1"/>
                </a:solidFill>
                <a:latin typeface="+mj-lt"/>
              </a:rPr>
              <a:t>{|}~¡¢£¤¥¦§¨©ª«¬®¯°±²³´¶·¸¹º»¼½ÀÁÂÃÄÅÆÇÈËÌÍÎÏÐÑÒÓÔÕÖ×ØÙÚÛÜÝÞßàáâãäåæçèéêëìíîïðñòóôõö÷øùúûüýþÿĀāĂăąĆćĊċ</a:t>
            </a:r>
            <a:r>
              <a:rPr lang="en-US" sz="1400" kern="1200" dirty="0">
                <a:solidFill>
                  <a:schemeClr val="tx1"/>
                </a:solidFill>
                <a:latin typeface="+mn-lt"/>
                <a:ea typeface="+mn-ea"/>
                <a:cs typeface="+mn-cs"/>
              </a:rPr>
              <a:t>Čč</a:t>
            </a:r>
            <a:r>
              <a:rPr lang="en-US" sz="1400" dirty="0">
                <a:solidFill>
                  <a:schemeClr val="tx1"/>
                </a:solidFill>
                <a:latin typeface="+mj-lt"/>
              </a:rPr>
              <a:t>ĎďĐđĒĖėĘęĚěĞğĠġĢģĪīĮįİıĶķĹĺĻļĽľŁłŃńŅņŇňŌŐőŒœŔŕŖŗŘřŚśŞşŠšŢţŤťŪūŮůŰűŲųŴŵŶŷŸŹźŻżŽžƒȘșˆˇ˘˙˚˛˜˝</a:t>
            </a:r>
            <a:r>
              <a:rPr lang="en-US" sz="1400" dirty="0" err="1">
                <a:solidFill>
                  <a:schemeClr val="tx1"/>
                </a:solidFill>
                <a:latin typeface="+mj-lt"/>
              </a:rPr>
              <a:t>ẀẁẃẄẅỲỳ</a:t>
            </a:r>
            <a:r>
              <a:rPr lang="en-US" sz="1400" dirty="0">
                <a:solidFill>
                  <a:schemeClr val="tx1"/>
                </a:solidFill>
                <a:latin typeface="+mj-lt"/>
              </a:rPr>
              <a:t>‘’‚“”„†‡•…‰‹›⁄€™ĀĀĂĂĄĄĆĆĊĊČČĎĎĐĐĒĒĖĖĘĘĚĚĞĞĠĠĢĢĪĪĮĮİĶĶĹĹĻĻĽĽŃŃŅŅŇŇŌŌŐŐŔŔŖŖŘŘŚŚŞŞŢŢŤŤŪŪŮŮŰŰŲŲŴŴŶŶŹŹŻŻȘș−≤≥</a:t>
            </a:r>
            <a:r>
              <a:rPr lang="en-US" sz="1400" dirty="0" err="1">
                <a:solidFill>
                  <a:schemeClr val="tx1"/>
                </a:solidFill>
                <a:latin typeface="+mj-lt"/>
              </a:rPr>
              <a:t>ﬁﬂΆΈΉΊΌΎΏΐΑΒΓΕΖΗΘΙΚΛΜΝΞΟΠΡΣΤΥΦΧΨΪΫΆΈΉΊΰ</a:t>
            </a:r>
            <a:r>
              <a:rPr lang="en-US" sz="14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mj-lt"/>
              </a:rPr>
              <a:t>!"#$%&amp;'()*+,./0123456789:;&lt;=&gt;?@ABCDEFGHIJKLMNOPQRSTUVWXYZ[\]^_`</a:t>
            </a:r>
            <a:r>
              <a:rPr lang="en-US" sz="1400" b="1" dirty="0" err="1">
                <a:solidFill>
                  <a:schemeClr val="tx1"/>
                </a:solidFill>
                <a:latin typeface="+mj-lt"/>
              </a:rPr>
              <a:t>abcdefghijklmnopqrstuvwxyz</a:t>
            </a:r>
            <a:r>
              <a:rPr lang="en-US" sz="1400" b="1" dirty="0">
                <a:solidFill>
                  <a:schemeClr val="tx1"/>
                </a:solidFill>
                <a:latin typeface="+mj-lt"/>
              </a:rPr>
              <a:t>{|}~¡¢£¤¥¦§¨©ª«¬®¯°±²³´¶·¸¹º»¼½ÀÁÂÃÄÅÆÇÈËÌÍÎÏÐÑÒÓÔÕÖ×ØÙÚÛÜÝÞßàáâãäåæçèéêëìíîïðñòóôõö÷øùúûüýþÿĀāĂăąĆćĊċ</a:t>
            </a:r>
            <a:r>
              <a:rPr lang="en-US" sz="1400" b="1" kern="1200" dirty="0">
                <a:solidFill>
                  <a:schemeClr val="tx1"/>
                </a:solidFill>
                <a:latin typeface="+mn-lt"/>
                <a:ea typeface="+mn-ea"/>
                <a:cs typeface="+mn-cs"/>
              </a:rPr>
              <a:t>Čč</a:t>
            </a:r>
            <a:r>
              <a:rPr lang="en-US" sz="1400" b="1" dirty="0">
                <a:solidFill>
                  <a:schemeClr val="tx1"/>
                </a:solidFill>
                <a:latin typeface="+mj-lt"/>
              </a:rPr>
              <a:t>ĎďĐđĒĖėĘęĚěĞğĠġĢģĪīĮįİıĶķĹĺĻļĽľŁłŃńŅņŇňŌŐőŒœŔŕŖŗŘřŚśŞşŠšŢţŤťŪūŮůŰűŲųŴŵŶŷŸŹźŻżŽžƒȘșˆˇ˘˙˚˛˜˝</a:t>
            </a:r>
            <a:r>
              <a:rPr lang="en-US" sz="1400" b="1" dirty="0" err="1">
                <a:solidFill>
                  <a:schemeClr val="tx1"/>
                </a:solidFill>
                <a:latin typeface="+mj-lt"/>
              </a:rPr>
              <a:t>ẀẁẃẄẅỲỳ</a:t>
            </a:r>
            <a:r>
              <a:rPr lang="en-US" sz="1400" b="1" dirty="0">
                <a:solidFill>
                  <a:schemeClr val="tx1"/>
                </a:solidFill>
                <a:latin typeface="+mj-lt"/>
              </a:rPr>
              <a:t>‘’‚“”„†‡•…‰‹›⁄€™ĀĀĂĂĄĄĆĆĊĊČČĎĎĐĐĒĒĖĖĘĘĚĚĞĞĠĠĢĢĪĪĮĮİĶĶĹĹĻĻĽĽŃŃŅŅŇŇŌŌŐŐŔŔŖŖŘŘŚŚŞŞŢŢŤŤŪŪŮŮŰŰŲŲŴŴŶŶŹŹŻŻȘș−≤≥</a:t>
            </a:r>
            <a:r>
              <a:rPr lang="en-US" sz="1400" b="1" dirty="0" err="1">
                <a:solidFill>
                  <a:schemeClr val="tx1"/>
                </a:solidFill>
                <a:latin typeface="+mj-lt"/>
              </a:rPr>
              <a:t>ﬁﬂΆΈΉΊΌΎΏΐΑΒΓΕΖΗΘΙΚΛΜΝΞΟΠΡΣΤΥΦΧΨΪΫΆΈΉΊΰ</a:t>
            </a:r>
            <a:r>
              <a:rPr lang="en-US" sz="14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Ericsson Technical Icons" panose="00000500000000000000" pitchFamily="2" charset="0"/>
              </a:rPr>
              <a:t>B C D F G H I L M O P R S W X b c d f g h I l m o p r s w x</a:t>
            </a:r>
            <a:endParaRPr lang="en-US" sz="14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dirty="0"/>
              <a:t>Keynote cover cage, </a:t>
            </a:r>
            <a:br>
              <a:rPr lang="en-US" dirty="0"/>
            </a:br>
            <a:r>
              <a:rPr lang="en-US" dirty="0"/>
              <a:t>Ericsson Hilda Light 60pt, </a:t>
            </a:r>
            <a:br>
              <a:rPr lang="en-US" dirty="0"/>
            </a:br>
            <a:r>
              <a:rPr lang="en-US" dirty="0"/>
              <a:t>Ericsson White,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Speaker,</a:t>
            </a:r>
            <a:br>
              <a:rPr lang="en-US" dirty="0"/>
            </a:br>
            <a:r>
              <a:rPr lang="en-US" dirty="0"/>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dirty="0">
                <a:solidFill>
                  <a:schemeClr val="bg1"/>
                </a:solidFill>
                <a:latin typeface="+mn-lt"/>
              </a:rPr>
              <a:t>Ericsson Internal  |  2018-02-21</a:t>
            </a: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7">
            <a:extLst>
              <a:ext uri="{28A0092B-C50C-407E-A947-70E740481C1C}">
                <a14:useLocalDpi xmlns:a14="http://schemas.microsoft.com/office/drawing/2010/main" val="0"/>
              </a:ext>
              <a:ext uri="{96DAC541-7B7A-43D3-8B79-37D633B846F1}">
                <asvg:svgBlip xmlns:asvg="http://schemas.microsoft.com/office/drawing/2016/SVG/main" r:embed="rId48"/>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Lst>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65DB9-990D-42FA-8A96-AE9E2B1A33B1}"/>
              </a:ext>
            </a:extLst>
          </p:cNvPr>
          <p:cNvSpPr>
            <a:spLocks noGrp="1"/>
          </p:cNvSpPr>
          <p:nvPr>
            <p:ph type="ctrTitle"/>
          </p:nvPr>
        </p:nvSpPr>
        <p:spPr>
          <a:xfrm>
            <a:off x="479424" y="476250"/>
            <a:ext cx="10868279" cy="3457576"/>
          </a:xfrm>
        </p:spPr>
        <p:txBody>
          <a:bodyPr>
            <a:normAutofit fontScale="90000"/>
          </a:bodyPr>
          <a:lstStyle/>
          <a:p>
            <a:pPr>
              <a:tabLst>
                <a:tab pos="10580688" algn="r"/>
              </a:tabLst>
            </a:pPr>
            <a:r>
              <a:rPr lang="en-GB" sz="2800" b="1" dirty="0">
                <a:latin typeface="+mn-lt"/>
              </a:rPr>
              <a:t>3GPP TSG-SA WG2 Meeting #134</a:t>
            </a:r>
            <a:r>
              <a:rPr lang="en-GB" sz="2800" b="1" i="1" dirty="0">
                <a:latin typeface="+mn-lt"/>
              </a:rPr>
              <a:t> 	</a:t>
            </a:r>
            <a:r>
              <a:rPr lang="en-GB" sz="2800" b="1" dirty="0">
                <a:latin typeface="+mn-lt"/>
              </a:rPr>
              <a:t>S2-</a:t>
            </a:r>
            <a:r>
              <a:rPr lang="en-GB" sz="2800" dirty="0">
                <a:latin typeface="+mn-lt"/>
              </a:rPr>
              <a:t> </a:t>
            </a:r>
            <a:r>
              <a:rPr lang="en-GB" sz="2800" b="1" dirty="0">
                <a:latin typeface="+mn-lt"/>
              </a:rPr>
              <a:t>1907040</a:t>
            </a:r>
            <a:r>
              <a:rPr lang="en-US" sz="2800" dirty="0">
                <a:latin typeface="+mn-lt"/>
              </a:rPr>
              <a:t> </a:t>
            </a:r>
            <a:br>
              <a:rPr lang="en-US" sz="2800" dirty="0">
                <a:latin typeface="+mn-lt"/>
              </a:rPr>
            </a:br>
            <a:r>
              <a:rPr lang="en-US" sz="2800" b="1" dirty="0">
                <a:latin typeface="+mn-lt"/>
              </a:rPr>
              <a:t>Sapporo, Japan, 24 - 28 June, 2019	</a:t>
            </a:r>
            <a:br>
              <a:rPr lang="en-US" sz="2800" dirty="0">
                <a:latin typeface="+mn-lt"/>
              </a:rPr>
            </a:br>
            <a:br>
              <a:rPr lang="en-US" sz="2800" dirty="0">
                <a:latin typeface="+mn-lt"/>
              </a:rPr>
            </a:br>
            <a:br>
              <a:rPr lang="en-US" sz="2800" dirty="0">
                <a:latin typeface="+mn-lt"/>
              </a:rPr>
            </a:br>
            <a:r>
              <a:rPr lang="en-GB" sz="2800" b="1" dirty="0">
                <a:latin typeface="+mn-lt"/>
              </a:rPr>
              <a:t>Source: </a:t>
            </a:r>
            <a:r>
              <a:rPr lang="en-GB" sz="2800" dirty="0">
                <a:latin typeface="+mn-lt"/>
              </a:rPr>
              <a:t>Ericsson</a:t>
            </a:r>
            <a:r>
              <a:rPr lang="en-US" sz="2800" dirty="0">
                <a:latin typeface="+mn-lt"/>
              </a:rPr>
              <a:t> </a:t>
            </a:r>
            <a:br>
              <a:rPr lang="en-US" sz="2800" dirty="0">
                <a:latin typeface="+mn-lt"/>
              </a:rPr>
            </a:br>
            <a:r>
              <a:rPr lang="en-GB" sz="2800" b="1" dirty="0">
                <a:latin typeface="+mn-lt"/>
              </a:rPr>
              <a:t>Title: </a:t>
            </a:r>
            <a:r>
              <a:rPr lang="en-GB" sz="2800" dirty="0" err="1">
                <a:latin typeface="+mn-lt"/>
              </a:rPr>
              <a:t>Nudr_DM</a:t>
            </a:r>
            <a:r>
              <a:rPr lang="en-GB" sz="2800" dirty="0">
                <a:latin typeface="+mn-lt"/>
              </a:rPr>
              <a:t> evolution</a:t>
            </a:r>
            <a:br>
              <a:rPr lang="en-US" sz="2800" dirty="0">
                <a:latin typeface="+mn-lt"/>
              </a:rPr>
            </a:br>
            <a:r>
              <a:rPr lang="en-GB" sz="2800" b="1" dirty="0">
                <a:latin typeface="+mn-lt"/>
              </a:rPr>
              <a:t>Document for: </a:t>
            </a:r>
            <a:r>
              <a:rPr lang="en-GB" sz="2800" dirty="0">
                <a:latin typeface="+mn-lt"/>
              </a:rPr>
              <a:t>Discussion</a:t>
            </a:r>
            <a:br>
              <a:rPr lang="en-US" sz="2800" dirty="0">
                <a:latin typeface="+mn-lt"/>
              </a:rPr>
            </a:br>
            <a:r>
              <a:rPr lang="en-GB" sz="2800" b="1" dirty="0">
                <a:latin typeface="+mn-lt"/>
              </a:rPr>
              <a:t>Agenda Item: </a:t>
            </a:r>
            <a:r>
              <a:rPr lang="en-GB" sz="2800" dirty="0">
                <a:latin typeface="+mn-lt"/>
              </a:rPr>
              <a:t>6.5.11</a:t>
            </a:r>
            <a:br>
              <a:rPr lang="en-US" sz="2800" dirty="0">
                <a:latin typeface="+mn-lt"/>
              </a:rPr>
            </a:br>
            <a:r>
              <a:rPr lang="en-GB" sz="2800" b="1" dirty="0">
                <a:latin typeface="+mn-lt"/>
              </a:rPr>
              <a:t>Work Item / Release:  </a:t>
            </a:r>
            <a:r>
              <a:rPr lang="en-GB" sz="2800" dirty="0"/>
              <a:t>TEI16, 5GS_Ph1</a:t>
            </a:r>
            <a:r>
              <a:rPr lang="en-US" sz="2800" dirty="0">
                <a:latin typeface="+mn-lt"/>
              </a:rPr>
              <a:t> </a:t>
            </a:r>
            <a:br>
              <a:rPr lang="en-US" sz="2800" dirty="0">
                <a:latin typeface="+mn-lt"/>
              </a:rPr>
            </a:br>
            <a:endParaRPr lang="en-US" sz="2800" dirty="0">
              <a:latin typeface="+mn-lt"/>
            </a:endParaRPr>
          </a:p>
        </p:txBody>
      </p:sp>
      <p:sp>
        <p:nvSpPr>
          <p:cNvPr id="3" name="Subtitle 2">
            <a:extLst>
              <a:ext uri="{FF2B5EF4-FFF2-40B4-BE49-F238E27FC236}">
                <a16:creationId xmlns:a16="http://schemas.microsoft.com/office/drawing/2014/main" id="{BB1DC945-4710-4796-AC34-0832F26E36A9}"/>
              </a:ext>
            </a:extLst>
          </p:cNvPr>
          <p:cNvSpPr>
            <a:spLocks noGrp="1"/>
          </p:cNvSpPr>
          <p:nvPr>
            <p:ph type="subTitle" idx="1"/>
          </p:nvPr>
        </p:nvSpPr>
        <p:spPr>
          <a:xfrm>
            <a:off x="479425" y="4149725"/>
            <a:ext cx="8626868" cy="2087563"/>
          </a:xfrm>
        </p:spPr>
        <p:txBody>
          <a:bodyPr/>
          <a:lstStyle/>
          <a:p>
            <a:r>
              <a:rPr lang="en-GB" b="1" i="1" dirty="0">
                <a:latin typeface="+mn-lt"/>
              </a:rPr>
              <a:t>Abstract of the contribution:</a:t>
            </a:r>
            <a:r>
              <a:rPr lang="en-GB" i="1" dirty="0">
                <a:latin typeface="+mn-lt"/>
              </a:rPr>
              <a:t> This document proposes to identify whether there is any constraint or limitation for the </a:t>
            </a:r>
            <a:r>
              <a:rPr lang="en-GB" i="1" dirty="0" err="1">
                <a:latin typeface="+mn-lt"/>
              </a:rPr>
              <a:t>Nudr_DM</a:t>
            </a:r>
            <a:r>
              <a:rPr lang="en-GB" i="1" dirty="0">
                <a:latin typeface="+mn-lt"/>
              </a:rPr>
              <a:t> evolution, and if so, indicate what will be the most reasonable way forward to include new data that do not belong to the existing Data Sets.</a:t>
            </a:r>
            <a:endParaRPr lang="en-US" dirty="0">
              <a:latin typeface="+mn-lt"/>
            </a:endParaRPr>
          </a:p>
        </p:txBody>
      </p:sp>
      <p:sp>
        <p:nvSpPr>
          <p:cNvPr id="5" name="Content Placeholder 4">
            <a:extLst>
              <a:ext uri="{FF2B5EF4-FFF2-40B4-BE49-F238E27FC236}">
                <a16:creationId xmlns:a16="http://schemas.microsoft.com/office/drawing/2014/main" id="{7986FD49-9B2F-4208-8540-5F97918FA12C}"/>
              </a:ext>
            </a:extLst>
          </p:cNvPr>
          <p:cNvSpPr>
            <a:spLocks noGrp="1"/>
          </p:cNvSpPr>
          <p:nvPr>
            <p:ph sz="quarter" idx="11"/>
          </p:nvPr>
        </p:nvSpPr>
        <p:spPr/>
        <p:txBody>
          <a:bodyPr/>
          <a:lstStyle/>
          <a:p>
            <a:r>
              <a:rPr lang="en-US">
                <a:latin typeface="+mn-lt"/>
              </a:rPr>
              <a:t>Ericsson</a:t>
            </a:r>
          </a:p>
        </p:txBody>
      </p:sp>
      <p:sp>
        <p:nvSpPr>
          <p:cNvPr id="6" name="Content Placeholder 5">
            <a:extLst>
              <a:ext uri="{FF2B5EF4-FFF2-40B4-BE49-F238E27FC236}">
                <a16:creationId xmlns:a16="http://schemas.microsoft.com/office/drawing/2014/main" id="{216FD6E6-EB04-48C7-AAF4-64C6EAFFEBA2}"/>
              </a:ext>
            </a:extLst>
          </p:cNvPr>
          <p:cNvSpPr>
            <a:spLocks noGrp="1"/>
          </p:cNvSpPr>
          <p:nvPr>
            <p:ph sz="quarter" idx="12"/>
          </p:nvPr>
        </p:nvSpPr>
        <p:spPr/>
        <p:txBody>
          <a:bodyPr/>
          <a:lstStyle/>
          <a:p>
            <a:r>
              <a:rPr lang="en-US" dirty="0"/>
              <a:t>2019-06-12</a:t>
            </a:r>
            <a:endParaRPr lang="en-US" dirty="0">
              <a:latin typeface="+mn-lt"/>
            </a:endParaRPr>
          </a:p>
        </p:txBody>
      </p:sp>
    </p:spTree>
    <p:extLst>
      <p:ext uri="{BB962C8B-B14F-4D97-AF65-F5344CB8AC3E}">
        <p14:creationId xmlns:p14="http://schemas.microsoft.com/office/powerpoint/2010/main" val="2203083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F28BD9-6A33-40AF-B2FC-4F98C466A636}"/>
              </a:ext>
            </a:extLst>
          </p:cNvPr>
          <p:cNvSpPr>
            <a:spLocks noGrp="1"/>
          </p:cNvSpPr>
          <p:nvPr>
            <p:ph sz="quarter" idx="11"/>
          </p:nvPr>
        </p:nvSpPr>
        <p:spPr>
          <a:xfrm>
            <a:off x="479424" y="1659118"/>
            <a:ext cx="11162679" cy="4619134"/>
          </a:xfrm>
        </p:spPr>
        <p:txBody>
          <a:bodyPr/>
          <a:lstStyle/>
          <a:p>
            <a:r>
              <a:rPr lang="es-ES" dirty="0"/>
              <a:t>Following </a:t>
            </a:r>
            <a:r>
              <a:rPr lang="es-ES" dirty="0" err="1"/>
              <a:t>NFs</a:t>
            </a:r>
            <a:r>
              <a:rPr lang="es-ES" dirty="0"/>
              <a:t> are </a:t>
            </a:r>
            <a:r>
              <a:rPr lang="es-ES" dirty="0" err="1"/>
              <a:t>considered</a:t>
            </a:r>
            <a:r>
              <a:rPr lang="es-ES" dirty="0"/>
              <a:t> </a:t>
            </a:r>
            <a:r>
              <a:rPr lang="es-ES" dirty="0" err="1"/>
              <a:t>to</a:t>
            </a:r>
            <a:r>
              <a:rPr lang="es-ES" dirty="0"/>
              <a:t> </a:t>
            </a:r>
            <a:r>
              <a:rPr lang="es-ES" dirty="0" err="1"/>
              <a:t>support</a:t>
            </a:r>
            <a:r>
              <a:rPr lang="es-ES" dirty="0"/>
              <a:t> </a:t>
            </a:r>
            <a:r>
              <a:rPr lang="es-ES" dirty="0" err="1"/>
              <a:t>partitioning</a:t>
            </a:r>
            <a:r>
              <a:rPr lang="es-ES" dirty="0"/>
              <a:t>: UDR, UDM and AUSF.</a:t>
            </a:r>
          </a:p>
          <a:p>
            <a:r>
              <a:rPr lang="es-ES" dirty="0"/>
              <a:t>In </a:t>
            </a:r>
            <a:r>
              <a:rPr lang="es-ES" dirty="0" err="1"/>
              <a:t>last</a:t>
            </a:r>
            <a:r>
              <a:rPr lang="es-ES" dirty="0"/>
              <a:t> SA2 meeting (SA2#133) (</a:t>
            </a:r>
            <a:r>
              <a:rPr lang="es-ES" dirty="0" err="1"/>
              <a:t>eIMS</a:t>
            </a:r>
            <a:r>
              <a:rPr lang="es-ES" dirty="0"/>
              <a:t> </a:t>
            </a:r>
            <a:r>
              <a:rPr lang="es-ES" dirty="0" err="1"/>
              <a:t>related</a:t>
            </a:r>
            <a:r>
              <a:rPr lang="es-ES" dirty="0"/>
              <a:t>), SBI interface is </a:t>
            </a:r>
            <a:r>
              <a:rPr lang="es-ES" dirty="0" err="1"/>
              <a:t>added</a:t>
            </a:r>
            <a:r>
              <a:rPr lang="es-ES" dirty="0"/>
              <a:t> for HSS and </a:t>
            </a:r>
            <a:r>
              <a:rPr lang="es-ES" dirty="0" err="1"/>
              <a:t>it</a:t>
            </a:r>
            <a:r>
              <a:rPr lang="es-ES" dirty="0"/>
              <a:t> </a:t>
            </a:r>
            <a:r>
              <a:rPr lang="es-ES" dirty="0" err="1"/>
              <a:t>may</a:t>
            </a:r>
            <a:r>
              <a:rPr lang="es-ES" dirty="0"/>
              <a:t> be </a:t>
            </a:r>
            <a:r>
              <a:rPr lang="es-ES" dirty="0" err="1"/>
              <a:t>partitioned</a:t>
            </a:r>
            <a:r>
              <a:rPr lang="es-ES" dirty="0"/>
              <a:t>.</a:t>
            </a:r>
          </a:p>
          <a:p>
            <a:pPr lvl="1"/>
            <a:r>
              <a:rPr lang="es-ES" sz="1800" dirty="0"/>
              <a:t>New </a:t>
            </a:r>
            <a:r>
              <a:rPr lang="es-ES" sz="1800" dirty="0" err="1"/>
              <a:t>definition</a:t>
            </a:r>
            <a:r>
              <a:rPr lang="es-ES" sz="1800" dirty="0"/>
              <a:t> of HSS-IMS Group Id and </a:t>
            </a:r>
            <a:r>
              <a:rPr lang="es-ES" sz="1800" dirty="0" err="1"/>
              <a:t>extension</a:t>
            </a:r>
            <a:r>
              <a:rPr lang="es-ES" sz="1800" dirty="0"/>
              <a:t> of </a:t>
            </a:r>
            <a:r>
              <a:rPr lang="es-ES" sz="1800" dirty="0" err="1"/>
              <a:t>existing</a:t>
            </a:r>
            <a:r>
              <a:rPr lang="es-ES" sz="1800" dirty="0"/>
              <a:t> </a:t>
            </a:r>
            <a:r>
              <a:rPr lang="es-ES" sz="1800" dirty="0" err="1"/>
              <a:t>mechanism</a:t>
            </a:r>
            <a:r>
              <a:rPr lang="es-ES" sz="1800" dirty="0"/>
              <a:t> (for </a:t>
            </a:r>
            <a:r>
              <a:rPr lang="es-ES" sz="1800" dirty="0" err="1"/>
              <a:t>other</a:t>
            </a:r>
            <a:r>
              <a:rPr lang="es-ES" sz="1800" dirty="0"/>
              <a:t> </a:t>
            </a:r>
            <a:r>
              <a:rPr lang="es-ES" sz="1800" dirty="0" err="1"/>
              <a:t>NFs</a:t>
            </a:r>
            <a:r>
              <a:rPr lang="es-ES" sz="1800" dirty="0"/>
              <a:t> </a:t>
            </a:r>
            <a:r>
              <a:rPr lang="es-ES" sz="1800" dirty="0" err="1"/>
              <a:t>that</a:t>
            </a:r>
            <a:r>
              <a:rPr lang="es-ES" sz="1800" dirty="0"/>
              <a:t> </a:t>
            </a:r>
            <a:r>
              <a:rPr lang="es-ES" sz="1800" dirty="0" err="1"/>
              <a:t>support</a:t>
            </a:r>
            <a:r>
              <a:rPr lang="es-ES" sz="1800" dirty="0"/>
              <a:t> </a:t>
            </a:r>
            <a:r>
              <a:rPr lang="es-ES" sz="1800" dirty="0" err="1"/>
              <a:t>partitioning</a:t>
            </a:r>
            <a:r>
              <a:rPr lang="es-ES" sz="1800" dirty="0"/>
              <a:t>)</a:t>
            </a:r>
          </a:p>
          <a:p>
            <a:pPr marL="0" indent="0">
              <a:buNone/>
            </a:pPr>
            <a:endParaRPr lang="es-ES" dirty="0"/>
          </a:p>
          <a:p>
            <a:r>
              <a:rPr lang="es-ES" dirty="0"/>
              <a:t>23.501 v16.0.2 </a:t>
            </a:r>
            <a:r>
              <a:rPr lang="es-ES" dirty="0" err="1"/>
              <a:t>clause</a:t>
            </a:r>
            <a:r>
              <a:rPr lang="es-ES" dirty="0"/>
              <a:t> 6.2.6 (</a:t>
            </a:r>
            <a:r>
              <a:rPr lang="es-ES" dirty="0" err="1"/>
              <a:t>definition</a:t>
            </a:r>
            <a:r>
              <a:rPr lang="es-ES" dirty="0"/>
              <a:t> of NF </a:t>
            </a:r>
            <a:r>
              <a:rPr lang="es-ES" dirty="0" err="1"/>
              <a:t>profile</a:t>
            </a:r>
            <a:r>
              <a:rPr lang="es-ES" dirty="0"/>
              <a:t> in NRF), </a:t>
            </a:r>
            <a:r>
              <a:rPr lang="es-ES" dirty="0" err="1"/>
              <a:t>includes</a:t>
            </a:r>
            <a:r>
              <a:rPr lang="es-ES" dirty="0"/>
              <a:t> the </a:t>
            </a:r>
            <a:r>
              <a:rPr lang="es-ES" dirty="0" err="1"/>
              <a:t>following</a:t>
            </a:r>
            <a:r>
              <a:rPr lang="es-ES" dirty="0"/>
              <a:t> </a:t>
            </a:r>
            <a:r>
              <a:rPr lang="es-ES" dirty="0" err="1"/>
              <a:t>text</a:t>
            </a:r>
            <a:r>
              <a:rPr lang="es-ES" dirty="0"/>
              <a:t>:</a:t>
            </a:r>
          </a:p>
          <a:p>
            <a:pPr marL="369888" lvl="1" indent="0">
              <a:buNone/>
            </a:pPr>
            <a:r>
              <a:rPr lang="en-US" sz="1800" i="1" dirty="0"/>
              <a:t>NOTE 5:	It is also expected that the </a:t>
            </a:r>
            <a:r>
              <a:rPr lang="en-US" sz="1800" i="1" u="sng" dirty="0"/>
              <a:t>NRF stores a mapping </a:t>
            </a:r>
            <a:r>
              <a:rPr lang="en-US" sz="1800" i="1" dirty="0"/>
              <a:t>between UDM Group ID and SUPI(s), UDR Group ID and SUPI(s), AUSF Group ID and SUPI(s), to enable discovery of UDM, UDR, AUSF using SUPI, SUPI ranges as specified in clause 6.3.</a:t>
            </a:r>
            <a:endParaRPr lang="es-ES" dirty="0"/>
          </a:p>
          <a:p>
            <a:pPr marL="0" indent="0">
              <a:buNone/>
            </a:pPr>
            <a:endParaRPr lang="es-ES" dirty="0"/>
          </a:p>
          <a:p>
            <a:r>
              <a:rPr lang="es-ES" dirty="0" err="1"/>
              <a:t>How</a:t>
            </a:r>
            <a:r>
              <a:rPr lang="es-ES" dirty="0"/>
              <a:t> individual </a:t>
            </a:r>
            <a:r>
              <a:rPr lang="es-ES" dirty="0" err="1"/>
              <a:t>subscriber</a:t>
            </a:r>
            <a:r>
              <a:rPr lang="es-ES" dirty="0"/>
              <a:t> </a:t>
            </a:r>
            <a:r>
              <a:rPr lang="es-ES" dirty="0" err="1"/>
              <a:t>identities</a:t>
            </a:r>
            <a:r>
              <a:rPr lang="es-ES" dirty="0"/>
              <a:t> </a:t>
            </a:r>
            <a:r>
              <a:rPr lang="es-ES" dirty="0" err="1"/>
              <a:t>mapping</a:t>
            </a:r>
            <a:r>
              <a:rPr lang="es-ES" dirty="0"/>
              <a:t> </a:t>
            </a:r>
            <a:r>
              <a:rPr lang="es-ES" dirty="0" err="1"/>
              <a:t>to</a:t>
            </a:r>
            <a:r>
              <a:rPr lang="es-ES" dirty="0"/>
              <a:t> Group Id is </a:t>
            </a:r>
            <a:r>
              <a:rPr lang="es-ES" dirty="0" err="1"/>
              <a:t>provided</a:t>
            </a:r>
            <a:r>
              <a:rPr lang="es-ES" dirty="0"/>
              <a:t>?</a:t>
            </a:r>
          </a:p>
          <a:p>
            <a:pPr lvl="1"/>
            <a:r>
              <a:rPr lang="es-ES" dirty="0"/>
              <a:t>At NF (UDM, UDR, AUSF, HSS) </a:t>
            </a:r>
            <a:r>
              <a:rPr lang="es-ES" dirty="0" err="1"/>
              <a:t>registration</a:t>
            </a:r>
            <a:endParaRPr lang="es-ES" dirty="0"/>
          </a:p>
          <a:p>
            <a:pPr lvl="1"/>
            <a:r>
              <a:rPr lang="es-ES" dirty="0" err="1"/>
              <a:t>Provisioned</a:t>
            </a:r>
            <a:r>
              <a:rPr lang="es-ES" dirty="0"/>
              <a:t> in NRF </a:t>
            </a:r>
            <a:r>
              <a:rPr lang="es-ES" dirty="0" err="1"/>
              <a:t>directly</a:t>
            </a:r>
            <a:endParaRPr lang="es-ES" dirty="0"/>
          </a:p>
          <a:p>
            <a:pPr lvl="1"/>
            <a:endParaRPr lang="es-ES" dirty="0"/>
          </a:p>
          <a:p>
            <a:pPr lvl="1"/>
            <a:endParaRPr lang="es-ES" dirty="0"/>
          </a:p>
          <a:p>
            <a:pPr marL="0" indent="0">
              <a:buNone/>
            </a:pPr>
            <a:endParaRPr lang="es-ES" dirty="0"/>
          </a:p>
          <a:p>
            <a:endParaRPr lang="es-ES" dirty="0"/>
          </a:p>
          <a:p>
            <a:pPr marL="369888" lvl="1" indent="0">
              <a:buNone/>
            </a:pPr>
            <a:endParaRPr lang="en-US" sz="1800" i="1" dirty="0"/>
          </a:p>
          <a:p>
            <a:pPr marL="0" indent="0">
              <a:buNone/>
            </a:pPr>
            <a:endParaRPr lang="es-ES" sz="1800" i="1" dirty="0"/>
          </a:p>
        </p:txBody>
      </p:sp>
      <p:sp>
        <p:nvSpPr>
          <p:cNvPr id="3" name="Title 2">
            <a:extLst>
              <a:ext uri="{FF2B5EF4-FFF2-40B4-BE49-F238E27FC236}">
                <a16:creationId xmlns:a16="http://schemas.microsoft.com/office/drawing/2014/main" id="{5EC1CD09-4091-4292-96D6-19C870B8B2DD}"/>
              </a:ext>
            </a:extLst>
          </p:cNvPr>
          <p:cNvSpPr>
            <a:spLocks noGrp="1"/>
          </p:cNvSpPr>
          <p:nvPr>
            <p:ph type="title"/>
          </p:nvPr>
        </p:nvSpPr>
        <p:spPr>
          <a:xfrm>
            <a:off x="479425" y="476250"/>
            <a:ext cx="10738472" cy="1081088"/>
          </a:xfrm>
        </p:spPr>
        <p:txBody>
          <a:bodyPr/>
          <a:lstStyle/>
          <a:p>
            <a:r>
              <a:rPr lang="en-US" dirty="0"/>
              <a:t>Partitioning based on Group Ids </a:t>
            </a:r>
            <a:br>
              <a:rPr lang="en-US" dirty="0"/>
            </a:br>
            <a:r>
              <a:rPr lang="es-ES" sz="3200" dirty="0"/>
              <a:t>Rel-16 status (I)</a:t>
            </a:r>
            <a:endParaRPr lang="es-ES" dirty="0"/>
          </a:p>
        </p:txBody>
      </p:sp>
    </p:spTree>
    <p:extLst>
      <p:ext uri="{BB962C8B-B14F-4D97-AF65-F5344CB8AC3E}">
        <p14:creationId xmlns:p14="http://schemas.microsoft.com/office/powerpoint/2010/main" val="1896035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40D1A5-08F0-4A7F-9773-897CCB81AC02}"/>
              </a:ext>
            </a:extLst>
          </p:cNvPr>
          <p:cNvSpPr>
            <a:spLocks noGrp="1"/>
          </p:cNvSpPr>
          <p:nvPr>
            <p:ph sz="quarter" idx="11"/>
          </p:nvPr>
        </p:nvSpPr>
        <p:spPr>
          <a:xfrm>
            <a:off x="479425" y="1989056"/>
            <a:ext cx="11483189" cy="4732059"/>
          </a:xfrm>
        </p:spPr>
        <p:txBody>
          <a:bodyPr/>
          <a:lstStyle/>
          <a:p>
            <a:r>
              <a:rPr lang="es-ES" dirty="0"/>
              <a:t>NRF </a:t>
            </a:r>
            <a:r>
              <a:rPr lang="es-ES" u="sng" dirty="0" err="1"/>
              <a:t>proprietary</a:t>
            </a:r>
            <a:r>
              <a:rPr lang="es-ES" u="sng" dirty="0"/>
              <a:t> </a:t>
            </a:r>
            <a:r>
              <a:rPr lang="es-ES" u="sng" dirty="0" err="1"/>
              <a:t>access</a:t>
            </a:r>
            <a:r>
              <a:rPr lang="es-ES" u="sng" dirty="0"/>
              <a:t> </a:t>
            </a:r>
            <a:r>
              <a:rPr lang="es-ES" dirty="0" err="1"/>
              <a:t>to</a:t>
            </a:r>
            <a:r>
              <a:rPr lang="es-ES" dirty="0"/>
              <a:t> </a:t>
            </a:r>
            <a:r>
              <a:rPr lang="es-ES" dirty="0" err="1"/>
              <a:t>mapping</a:t>
            </a:r>
            <a:r>
              <a:rPr lang="es-ES" dirty="0"/>
              <a:t> from individual </a:t>
            </a:r>
            <a:r>
              <a:rPr lang="es-ES" dirty="0" err="1"/>
              <a:t>subscriber</a:t>
            </a:r>
            <a:r>
              <a:rPr lang="es-ES" dirty="0"/>
              <a:t> </a:t>
            </a:r>
            <a:r>
              <a:rPr lang="es-ES" dirty="0" err="1"/>
              <a:t>identities</a:t>
            </a:r>
            <a:r>
              <a:rPr lang="es-ES" dirty="0"/>
              <a:t> (SUPI/GPSI/IMPI/IMPU) </a:t>
            </a:r>
            <a:r>
              <a:rPr lang="es-ES" dirty="0" err="1"/>
              <a:t>to</a:t>
            </a:r>
            <a:r>
              <a:rPr lang="es-ES" dirty="0"/>
              <a:t> Group Id</a:t>
            </a:r>
          </a:p>
          <a:p>
            <a:r>
              <a:rPr lang="es-ES" dirty="0" err="1"/>
              <a:t>Proposed</a:t>
            </a:r>
            <a:r>
              <a:rPr lang="es-ES" dirty="0"/>
              <a:t> </a:t>
            </a:r>
            <a:r>
              <a:rPr lang="es-ES" dirty="0" err="1"/>
              <a:t>solution</a:t>
            </a:r>
            <a:r>
              <a:rPr lang="es-ES" dirty="0"/>
              <a:t>:</a:t>
            </a:r>
          </a:p>
          <a:p>
            <a:pPr lvl="1"/>
            <a:r>
              <a:rPr lang="es-ES" sz="1800" dirty="0"/>
              <a:t>Define the individual </a:t>
            </a:r>
            <a:r>
              <a:rPr lang="es-ES" sz="1800" dirty="0" err="1"/>
              <a:t>subscriber</a:t>
            </a:r>
            <a:r>
              <a:rPr lang="es-ES" sz="1800" dirty="0"/>
              <a:t> </a:t>
            </a:r>
            <a:r>
              <a:rPr lang="es-ES" sz="1800" dirty="0" err="1"/>
              <a:t>identities</a:t>
            </a:r>
            <a:r>
              <a:rPr lang="es-ES" sz="1800" dirty="0"/>
              <a:t> </a:t>
            </a:r>
            <a:r>
              <a:rPr lang="es-ES" sz="1800" dirty="0" err="1"/>
              <a:t>mapping</a:t>
            </a:r>
            <a:r>
              <a:rPr lang="es-ES" sz="1800" dirty="0"/>
              <a:t> </a:t>
            </a:r>
            <a:r>
              <a:rPr lang="es-ES" sz="1800" dirty="0" err="1"/>
              <a:t>to</a:t>
            </a:r>
            <a:r>
              <a:rPr lang="es-ES" sz="1800" dirty="0"/>
              <a:t> </a:t>
            </a:r>
            <a:r>
              <a:rPr lang="es-ES" sz="1800" dirty="0" err="1"/>
              <a:t>GroupId</a:t>
            </a:r>
            <a:r>
              <a:rPr lang="es-ES" sz="1800" dirty="0"/>
              <a:t> as new standard data.</a:t>
            </a:r>
          </a:p>
          <a:p>
            <a:pPr lvl="1"/>
            <a:endParaRPr lang="es-ES" dirty="0"/>
          </a:p>
          <a:p>
            <a:r>
              <a:rPr lang="es-ES" dirty="0" err="1"/>
              <a:t>This</a:t>
            </a:r>
            <a:r>
              <a:rPr lang="es-ES" dirty="0"/>
              <a:t> data is </a:t>
            </a:r>
            <a:r>
              <a:rPr lang="es-ES" dirty="0" err="1"/>
              <a:t>defined</a:t>
            </a:r>
            <a:r>
              <a:rPr lang="es-ES" dirty="0"/>
              <a:t> as a new Data Set in UDR: </a:t>
            </a:r>
          </a:p>
          <a:p>
            <a:pPr lvl="1"/>
            <a:r>
              <a:rPr lang="es-ES" sz="1800" dirty="0" err="1"/>
              <a:t>It</a:t>
            </a:r>
            <a:r>
              <a:rPr lang="es-ES" sz="1800" dirty="0"/>
              <a:t> </a:t>
            </a:r>
            <a:r>
              <a:rPr lang="es-ES" sz="1800" dirty="0" err="1"/>
              <a:t>fits</a:t>
            </a:r>
            <a:r>
              <a:rPr lang="es-ES" sz="1800" dirty="0"/>
              <a:t> </a:t>
            </a:r>
            <a:r>
              <a:rPr lang="es-ES" sz="1800" dirty="0" err="1"/>
              <a:t>logically</a:t>
            </a:r>
            <a:r>
              <a:rPr lang="es-ES" sz="1800" dirty="0"/>
              <a:t> UDR, as </a:t>
            </a:r>
            <a:r>
              <a:rPr lang="es-ES" sz="1800" dirty="0" err="1"/>
              <a:t>long</a:t>
            </a:r>
            <a:r>
              <a:rPr lang="es-ES" sz="1800" dirty="0"/>
              <a:t> as </a:t>
            </a:r>
            <a:r>
              <a:rPr lang="es-ES" sz="1800" dirty="0" err="1"/>
              <a:t>this</a:t>
            </a:r>
            <a:r>
              <a:rPr lang="es-ES" sz="1800" dirty="0"/>
              <a:t> DB is </a:t>
            </a:r>
            <a:r>
              <a:rPr lang="es-ES" sz="1800" dirty="0" err="1"/>
              <a:t>meant</a:t>
            </a:r>
            <a:r>
              <a:rPr lang="es-ES" sz="1800" dirty="0"/>
              <a:t> </a:t>
            </a:r>
            <a:r>
              <a:rPr lang="es-ES" sz="1800" dirty="0" err="1"/>
              <a:t>to</a:t>
            </a:r>
            <a:r>
              <a:rPr lang="es-ES" sz="1800" dirty="0"/>
              <a:t> be extensible </a:t>
            </a:r>
            <a:r>
              <a:rPr lang="es-ES" sz="1800" dirty="0" err="1"/>
              <a:t>to</a:t>
            </a:r>
            <a:r>
              <a:rPr lang="es-ES" sz="1800" dirty="0"/>
              <a:t> </a:t>
            </a:r>
            <a:r>
              <a:rPr lang="es-ES" sz="1800" dirty="0" err="1"/>
              <a:t>incorporate</a:t>
            </a:r>
            <a:r>
              <a:rPr lang="es-ES" sz="1800" dirty="0"/>
              <a:t> new data (U: </a:t>
            </a:r>
            <a:r>
              <a:rPr lang="es-ES" sz="1800" dirty="0" err="1"/>
              <a:t>Unified</a:t>
            </a:r>
            <a:r>
              <a:rPr lang="es-ES" sz="1800" dirty="0"/>
              <a:t>)</a:t>
            </a:r>
          </a:p>
          <a:p>
            <a:pPr lvl="1"/>
            <a:r>
              <a:rPr lang="es-ES" sz="1800" dirty="0"/>
              <a:t>UDR </a:t>
            </a:r>
            <a:r>
              <a:rPr lang="es-ES" sz="1800" dirty="0" err="1"/>
              <a:t>already</a:t>
            </a:r>
            <a:r>
              <a:rPr lang="es-ES" sz="1800" dirty="0"/>
              <a:t> </a:t>
            </a:r>
            <a:r>
              <a:rPr lang="es-ES" sz="1800" dirty="0" err="1"/>
              <a:t>includes</a:t>
            </a:r>
            <a:r>
              <a:rPr lang="es-ES" sz="1800" dirty="0"/>
              <a:t> </a:t>
            </a:r>
            <a:r>
              <a:rPr lang="es-ES" sz="1800" dirty="0" err="1"/>
              <a:t>different</a:t>
            </a:r>
            <a:r>
              <a:rPr lang="es-ES" sz="1800" dirty="0"/>
              <a:t> </a:t>
            </a:r>
            <a:r>
              <a:rPr lang="es-ES" sz="1800" dirty="0" err="1"/>
              <a:t>types</a:t>
            </a:r>
            <a:r>
              <a:rPr lang="es-ES" sz="1800" dirty="0"/>
              <a:t> of data, </a:t>
            </a:r>
            <a:r>
              <a:rPr lang="es-ES" sz="1800" dirty="0" err="1"/>
              <a:t>even</a:t>
            </a:r>
            <a:r>
              <a:rPr lang="es-ES" sz="1800" dirty="0"/>
              <a:t> </a:t>
            </a:r>
            <a:r>
              <a:rPr lang="es-ES" sz="1800" dirty="0" err="1"/>
              <a:t>not</a:t>
            </a:r>
            <a:r>
              <a:rPr lang="es-ES" sz="1800" dirty="0"/>
              <a:t> </a:t>
            </a:r>
            <a:r>
              <a:rPr lang="es-ES" sz="1800" dirty="0" err="1"/>
              <a:t>subscription</a:t>
            </a:r>
            <a:r>
              <a:rPr lang="es-ES" sz="1800" dirty="0"/>
              <a:t> data (i.e. </a:t>
            </a:r>
            <a:r>
              <a:rPr lang="es-ES" sz="1800" dirty="0" err="1"/>
              <a:t>Application</a:t>
            </a:r>
            <a:r>
              <a:rPr lang="es-ES" sz="1800" dirty="0"/>
              <a:t> Data).</a:t>
            </a:r>
          </a:p>
          <a:p>
            <a:pPr lvl="1"/>
            <a:r>
              <a:rPr lang="es-ES" sz="1800" dirty="0"/>
              <a:t>As </a:t>
            </a:r>
            <a:r>
              <a:rPr lang="es-ES" sz="1800" dirty="0" err="1"/>
              <a:t>long</a:t>
            </a:r>
            <a:r>
              <a:rPr lang="es-ES" sz="1800" dirty="0"/>
              <a:t> as </a:t>
            </a:r>
            <a:r>
              <a:rPr lang="es-ES" sz="1800" dirty="0" err="1"/>
              <a:t>it</a:t>
            </a:r>
            <a:r>
              <a:rPr lang="es-ES" sz="1800" dirty="0"/>
              <a:t> is </a:t>
            </a:r>
            <a:r>
              <a:rPr lang="es-ES" sz="1800" dirty="0" err="1"/>
              <a:t>defined</a:t>
            </a:r>
            <a:r>
              <a:rPr lang="es-ES" sz="1800" dirty="0"/>
              <a:t> in a new </a:t>
            </a:r>
            <a:r>
              <a:rPr lang="es-ES" sz="1800" dirty="0" err="1"/>
              <a:t>DataSet</a:t>
            </a:r>
            <a:r>
              <a:rPr lang="es-ES" sz="1800" dirty="0"/>
              <a:t>  </a:t>
            </a:r>
            <a:r>
              <a:rPr lang="es-ES" sz="1800" dirty="0" err="1"/>
              <a:t>it</a:t>
            </a:r>
            <a:r>
              <a:rPr lang="es-ES" sz="1800" dirty="0"/>
              <a:t> can be </a:t>
            </a:r>
            <a:r>
              <a:rPr lang="es-ES" sz="1800" dirty="0" err="1"/>
              <a:t>deployed</a:t>
            </a:r>
            <a:r>
              <a:rPr lang="es-ES" sz="1800" dirty="0"/>
              <a:t> </a:t>
            </a:r>
            <a:r>
              <a:rPr lang="es-ES" sz="1800" dirty="0" err="1"/>
              <a:t>independently</a:t>
            </a:r>
            <a:r>
              <a:rPr lang="es-ES" sz="1800" dirty="0"/>
              <a:t> of </a:t>
            </a:r>
            <a:r>
              <a:rPr lang="es-ES" sz="1800" dirty="0" err="1"/>
              <a:t>any</a:t>
            </a:r>
            <a:r>
              <a:rPr lang="es-ES" sz="1800" dirty="0"/>
              <a:t> </a:t>
            </a:r>
            <a:r>
              <a:rPr lang="es-ES" sz="1800" dirty="0" err="1"/>
              <a:t>other</a:t>
            </a:r>
            <a:r>
              <a:rPr lang="es-ES" sz="1800" dirty="0"/>
              <a:t> data in UDR.</a:t>
            </a:r>
          </a:p>
          <a:p>
            <a:pPr lvl="1"/>
            <a:r>
              <a:rPr lang="es-ES" sz="1800" dirty="0" err="1"/>
              <a:t>There</a:t>
            </a:r>
            <a:r>
              <a:rPr lang="es-ES" sz="1800" dirty="0"/>
              <a:t> are no </a:t>
            </a:r>
            <a:r>
              <a:rPr lang="es-ES" sz="1800" dirty="0" err="1"/>
              <a:t>reasons</a:t>
            </a:r>
            <a:r>
              <a:rPr lang="es-ES" sz="1800" dirty="0"/>
              <a:t> </a:t>
            </a:r>
            <a:r>
              <a:rPr lang="es-ES" sz="1800" dirty="0" err="1"/>
              <a:t>to</a:t>
            </a:r>
            <a:r>
              <a:rPr lang="es-ES" sz="1800" dirty="0"/>
              <a:t> </a:t>
            </a:r>
            <a:r>
              <a:rPr lang="es-ES" sz="1800" dirty="0" err="1"/>
              <a:t>question</a:t>
            </a:r>
            <a:r>
              <a:rPr lang="es-ES" sz="1800" dirty="0"/>
              <a:t> </a:t>
            </a:r>
            <a:r>
              <a:rPr lang="es-ES" sz="1800" dirty="0" err="1"/>
              <a:t>that</a:t>
            </a:r>
            <a:r>
              <a:rPr lang="es-ES" sz="1800" dirty="0"/>
              <a:t> </a:t>
            </a:r>
            <a:r>
              <a:rPr lang="es-ES" sz="1800" dirty="0" err="1"/>
              <a:t>Nudr</a:t>
            </a:r>
            <a:r>
              <a:rPr lang="es-ES" sz="1800" dirty="0"/>
              <a:t> as </a:t>
            </a:r>
            <a:r>
              <a:rPr lang="es-ES" sz="1800" dirty="0" err="1"/>
              <a:t>defined</a:t>
            </a:r>
            <a:r>
              <a:rPr lang="es-ES" sz="1800" dirty="0"/>
              <a:t> </a:t>
            </a:r>
            <a:r>
              <a:rPr lang="es-ES" sz="1800" dirty="0" err="1"/>
              <a:t>will</a:t>
            </a:r>
            <a:r>
              <a:rPr lang="es-ES" sz="1800" dirty="0"/>
              <a:t> </a:t>
            </a:r>
            <a:r>
              <a:rPr lang="es-ES" sz="1800" dirty="0" err="1"/>
              <a:t>not</a:t>
            </a:r>
            <a:r>
              <a:rPr lang="es-ES" sz="1800" dirty="0"/>
              <a:t> be </a:t>
            </a:r>
            <a:r>
              <a:rPr lang="es-ES" sz="1800" dirty="0" err="1"/>
              <a:t>valid</a:t>
            </a:r>
            <a:r>
              <a:rPr lang="es-ES" sz="1800" dirty="0"/>
              <a:t>, i.e. </a:t>
            </a:r>
            <a:r>
              <a:rPr lang="es-ES" sz="1800" dirty="0" err="1"/>
              <a:t>using</a:t>
            </a:r>
            <a:r>
              <a:rPr lang="es-ES" sz="1800" dirty="0"/>
              <a:t> HTTP/REST is </a:t>
            </a:r>
            <a:r>
              <a:rPr lang="es-ES" sz="1800" dirty="0" err="1"/>
              <a:t>accepted</a:t>
            </a:r>
            <a:r>
              <a:rPr lang="es-ES" sz="1800" dirty="0"/>
              <a:t>.</a:t>
            </a:r>
          </a:p>
          <a:p>
            <a:pPr lvl="1"/>
            <a:r>
              <a:rPr lang="es-ES" sz="1800" dirty="0"/>
              <a:t>For a </a:t>
            </a:r>
            <a:r>
              <a:rPr lang="es-ES" sz="1800" dirty="0" err="1"/>
              <a:t>functional</a:t>
            </a:r>
            <a:r>
              <a:rPr lang="es-ES" sz="1800" dirty="0"/>
              <a:t> </a:t>
            </a:r>
            <a:r>
              <a:rPr lang="es-ES" sz="1800" dirty="0" err="1"/>
              <a:t>perspective</a:t>
            </a:r>
            <a:r>
              <a:rPr lang="es-ES" sz="1800" dirty="0"/>
              <a:t>, </a:t>
            </a:r>
            <a:r>
              <a:rPr lang="es-ES" sz="1800" dirty="0" err="1"/>
              <a:t>there</a:t>
            </a:r>
            <a:r>
              <a:rPr lang="es-ES" sz="1800" dirty="0"/>
              <a:t> is no </a:t>
            </a:r>
            <a:r>
              <a:rPr lang="es-ES" sz="1800" dirty="0" err="1"/>
              <a:t>reason</a:t>
            </a:r>
            <a:r>
              <a:rPr lang="es-ES" sz="1800" dirty="0"/>
              <a:t> </a:t>
            </a:r>
            <a:r>
              <a:rPr lang="es-ES" sz="1800" dirty="0" err="1"/>
              <a:t>to</a:t>
            </a:r>
            <a:r>
              <a:rPr lang="es-ES" sz="1800" dirty="0"/>
              <a:t> </a:t>
            </a:r>
            <a:r>
              <a:rPr lang="es-ES" sz="1800" dirty="0" err="1"/>
              <a:t>consider</a:t>
            </a:r>
            <a:r>
              <a:rPr lang="es-ES" sz="1800" dirty="0"/>
              <a:t> </a:t>
            </a:r>
            <a:r>
              <a:rPr lang="es-ES" sz="1800" dirty="0" err="1"/>
              <a:t>any</a:t>
            </a:r>
            <a:r>
              <a:rPr lang="es-ES" sz="1800" dirty="0"/>
              <a:t> </a:t>
            </a:r>
            <a:r>
              <a:rPr lang="es-ES" sz="1800" dirty="0" err="1"/>
              <a:t>other</a:t>
            </a:r>
            <a:r>
              <a:rPr lang="es-ES" sz="1800" dirty="0"/>
              <a:t> </a:t>
            </a:r>
            <a:r>
              <a:rPr lang="es-ES" sz="1800" dirty="0" err="1"/>
              <a:t>entities</a:t>
            </a:r>
            <a:r>
              <a:rPr lang="es-ES" sz="1800" dirty="0"/>
              <a:t> in the </a:t>
            </a:r>
            <a:r>
              <a:rPr lang="es-ES" sz="1800" dirty="0" err="1"/>
              <a:t>network</a:t>
            </a:r>
            <a:r>
              <a:rPr lang="es-ES" sz="1800" dirty="0"/>
              <a:t> </a:t>
            </a:r>
            <a:r>
              <a:rPr lang="es-ES" sz="1800" dirty="0" err="1"/>
              <a:t>to</a:t>
            </a:r>
            <a:r>
              <a:rPr lang="es-ES" sz="1800" dirty="0"/>
              <a:t> </a:t>
            </a:r>
            <a:r>
              <a:rPr lang="es-ES" sz="1800" dirty="0" err="1"/>
              <a:t>hold</a:t>
            </a:r>
            <a:r>
              <a:rPr lang="es-ES" sz="1800" dirty="0"/>
              <a:t> </a:t>
            </a:r>
            <a:r>
              <a:rPr lang="es-ES" sz="1800" dirty="0" err="1"/>
              <a:t>this</a:t>
            </a:r>
            <a:r>
              <a:rPr lang="es-ES" sz="1800" dirty="0"/>
              <a:t> data.</a:t>
            </a:r>
          </a:p>
          <a:p>
            <a:pPr lvl="1"/>
            <a:endParaRPr lang="es-ES" dirty="0"/>
          </a:p>
          <a:p>
            <a:pPr lvl="1"/>
            <a:endParaRPr lang="es-ES" dirty="0"/>
          </a:p>
          <a:p>
            <a:endParaRPr lang="es-ES" dirty="0"/>
          </a:p>
          <a:p>
            <a:pPr marL="369888" lvl="1" indent="0">
              <a:buNone/>
            </a:pPr>
            <a:endParaRPr lang="es-ES" dirty="0"/>
          </a:p>
          <a:p>
            <a:endParaRPr lang="es-ES" dirty="0"/>
          </a:p>
          <a:p>
            <a:endParaRPr lang="es-ES" dirty="0"/>
          </a:p>
        </p:txBody>
      </p:sp>
      <p:sp>
        <p:nvSpPr>
          <p:cNvPr id="3" name="Title 2">
            <a:extLst>
              <a:ext uri="{FF2B5EF4-FFF2-40B4-BE49-F238E27FC236}">
                <a16:creationId xmlns:a16="http://schemas.microsoft.com/office/drawing/2014/main" id="{E3CCFAF1-D25B-4E75-98FF-9EC9FF063D23}"/>
              </a:ext>
            </a:extLst>
          </p:cNvPr>
          <p:cNvSpPr>
            <a:spLocks noGrp="1"/>
          </p:cNvSpPr>
          <p:nvPr>
            <p:ph type="title"/>
          </p:nvPr>
        </p:nvSpPr>
        <p:spPr/>
        <p:txBody>
          <a:bodyPr/>
          <a:lstStyle/>
          <a:p>
            <a:r>
              <a:rPr lang="en-US" dirty="0"/>
              <a:t>Partitioning based on Group Ids </a:t>
            </a:r>
            <a:br>
              <a:rPr lang="en-US" dirty="0"/>
            </a:br>
            <a:r>
              <a:rPr lang="es-ES" sz="3200" dirty="0"/>
              <a:t>Rel-16 status (II)</a:t>
            </a:r>
            <a:endParaRPr lang="es-ES" dirty="0"/>
          </a:p>
        </p:txBody>
      </p:sp>
    </p:spTree>
    <p:extLst>
      <p:ext uri="{BB962C8B-B14F-4D97-AF65-F5344CB8AC3E}">
        <p14:creationId xmlns:p14="http://schemas.microsoft.com/office/powerpoint/2010/main" val="17118717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40D1A5-08F0-4A7F-9773-897CCB81AC02}"/>
              </a:ext>
            </a:extLst>
          </p:cNvPr>
          <p:cNvSpPr>
            <a:spLocks noGrp="1"/>
          </p:cNvSpPr>
          <p:nvPr>
            <p:ph sz="quarter" idx="11"/>
          </p:nvPr>
        </p:nvSpPr>
        <p:spPr>
          <a:xfrm>
            <a:off x="479425" y="1772240"/>
            <a:ext cx="11483189" cy="5297863"/>
          </a:xfrm>
        </p:spPr>
        <p:txBody>
          <a:bodyPr/>
          <a:lstStyle/>
          <a:p>
            <a:r>
              <a:rPr lang="es-ES" sz="1800" dirty="0"/>
              <a:t>A new </a:t>
            </a:r>
            <a:r>
              <a:rPr lang="es-ES" sz="1800" dirty="0" err="1"/>
              <a:t>Nudr</a:t>
            </a:r>
            <a:r>
              <a:rPr lang="es-ES" sz="1800" dirty="0"/>
              <a:t> Service is </a:t>
            </a:r>
            <a:r>
              <a:rPr lang="es-ES" sz="1800" dirty="0" err="1"/>
              <a:t>defined</a:t>
            </a:r>
            <a:r>
              <a:rPr lang="es-ES" sz="1800" dirty="0"/>
              <a:t>: </a:t>
            </a:r>
            <a:r>
              <a:rPr lang="es-ES" sz="1800" dirty="0" err="1"/>
              <a:t>Nudr_GroupIdmap</a:t>
            </a:r>
            <a:r>
              <a:rPr lang="es-ES" sz="1800" dirty="0"/>
              <a:t>, </a:t>
            </a:r>
            <a:r>
              <a:rPr lang="es-ES" sz="1800" dirty="0" err="1"/>
              <a:t>however</a:t>
            </a:r>
            <a:r>
              <a:rPr lang="es-ES" sz="1800" dirty="0"/>
              <a:t> </a:t>
            </a:r>
            <a:r>
              <a:rPr lang="es-ES" sz="1800" dirty="0" err="1"/>
              <a:t>there</a:t>
            </a:r>
            <a:r>
              <a:rPr lang="es-ES" sz="1800" dirty="0"/>
              <a:t> is no </a:t>
            </a:r>
            <a:r>
              <a:rPr lang="es-ES" sz="1800" dirty="0" err="1"/>
              <a:t>reason</a:t>
            </a:r>
            <a:r>
              <a:rPr lang="es-ES" sz="1800" dirty="0"/>
              <a:t> from stage2 </a:t>
            </a:r>
            <a:r>
              <a:rPr lang="es-ES" sz="1800" dirty="0" err="1"/>
              <a:t>perspective</a:t>
            </a:r>
            <a:r>
              <a:rPr lang="es-ES" sz="1800" dirty="0"/>
              <a:t> </a:t>
            </a:r>
            <a:r>
              <a:rPr lang="es-ES" sz="1800" dirty="0" err="1"/>
              <a:t>to</a:t>
            </a:r>
            <a:r>
              <a:rPr lang="es-ES" sz="1800" dirty="0"/>
              <a:t> do so. </a:t>
            </a:r>
          </a:p>
          <a:p>
            <a:pPr lvl="1"/>
            <a:r>
              <a:rPr lang="es-ES" sz="1800" dirty="0" err="1"/>
              <a:t>What</a:t>
            </a:r>
            <a:r>
              <a:rPr lang="es-ES" sz="1800" dirty="0"/>
              <a:t> </a:t>
            </a:r>
            <a:r>
              <a:rPr lang="es-ES" sz="1800" dirty="0" err="1"/>
              <a:t>does</a:t>
            </a:r>
            <a:r>
              <a:rPr lang="es-ES" sz="1800" dirty="0"/>
              <a:t> </a:t>
            </a:r>
            <a:r>
              <a:rPr lang="es-ES" sz="1800" dirty="0" err="1"/>
              <a:t>it</a:t>
            </a:r>
            <a:r>
              <a:rPr lang="es-ES" sz="1800" dirty="0"/>
              <a:t> </a:t>
            </a:r>
            <a:r>
              <a:rPr lang="es-ES" sz="1800" dirty="0" err="1"/>
              <a:t>imply</a:t>
            </a:r>
            <a:r>
              <a:rPr lang="es-ES" sz="1800" dirty="0"/>
              <a:t>? </a:t>
            </a:r>
            <a:r>
              <a:rPr lang="es-ES" sz="1800" dirty="0" err="1"/>
              <a:t>Every</a:t>
            </a:r>
            <a:r>
              <a:rPr lang="es-ES" sz="1800" dirty="0"/>
              <a:t> new data </a:t>
            </a:r>
            <a:r>
              <a:rPr lang="es-ES" sz="1800" dirty="0" err="1"/>
              <a:t>to</a:t>
            </a:r>
            <a:r>
              <a:rPr lang="es-ES" sz="1800" dirty="0"/>
              <a:t> be </a:t>
            </a:r>
            <a:r>
              <a:rPr lang="es-ES" sz="1800" dirty="0" err="1"/>
              <a:t>standardized</a:t>
            </a:r>
            <a:r>
              <a:rPr lang="es-ES" sz="1800" dirty="0"/>
              <a:t> </a:t>
            </a:r>
            <a:r>
              <a:rPr lang="es-ES" sz="1800" dirty="0" err="1"/>
              <a:t>will</a:t>
            </a:r>
            <a:r>
              <a:rPr lang="es-ES" sz="1800" dirty="0"/>
              <a:t> </a:t>
            </a:r>
            <a:r>
              <a:rPr lang="es-ES" sz="1800" dirty="0" err="1"/>
              <a:t>need</a:t>
            </a:r>
            <a:r>
              <a:rPr lang="es-ES" sz="1800" dirty="0"/>
              <a:t> a new </a:t>
            </a:r>
            <a:r>
              <a:rPr lang="es-ES" sz="1800" dirty="0" err="1"/>
              <a:t>service</a:t>
            </a:r>
            <a:r>
              <a:rPr lang="es-ES" sz="1800" dirty="0"/>
              <a:t> </a:t>
            </a:r>
            <a:r>
              <a:rPr lang="es-ES" sz="1800" dirty="0" err="1"/>
              <a:t>definition</a:t>
            </a:r>
            <a:r>
              <a:rPr lang="es-ES" sz="1800" dirty="0"/>
              <a:t>?</a:t>
            </a:r>
          </a:p>
          <a:p>
            <a:pPr lvl="1"/>
            <a:r>
              <a:rPr lang="es-ES" sz="1800" dirty="0" err="1"/>
              <a:t>This</a:t>
            </a:r>
            <a:r>
              <a:rPr lang="es-ES" sz="1800" dirty="0"/>
              <a:t> is </a:t>
            </a:r>
            <a:r>
              <a:rPr lang="es-ES" sz="1800" dirty="0" err="1"/>
              <a:t>against</a:t>
            </a:r>
            <a:r>
              <a:rPr lang="es-ES" sz="1800" dirty="0"/>
              <a:t> SBI, </a:t>
            </a:r>
            <a:r>
              <a:rPr lang="es-ES" sz="1800" dirty="0" err="1"/>
              <a:t>that</a:t>
            </a:r>
            <a:r>
              <a:rPr lang="es-ES" sz="1800" dirty="0"/>
              <a:t> are </a:t>
            </a:r>
            <a:r>
              <a:rPr lang="es-ES" sz="1800" dirty="0" err="1"/>
              <a:t>expected</a:t>
            </a:r>
            <a:r>
              <a:rPr lang="es-ES" sz="1800" dirty="0"/>
              <a:t> </a:t>
            </a:r>
            <a:r>
              <a:rPr lang="es-ES" sz="1800" dirty="0" err="1"/>
              <a:t>to</a:t>
            </a:r>
            <a:r>
              <a:rPr lang="es-ES" sz="1800" dirty="0"/>
              <a:t> be extensible, </a:t>
            </a:r>
            <a:r>
              <a:rPr lang="es-ES" sz="1800" dirty="0" err="1"/>
              <a:t>when</a:t>
            </a:r>
            <a:r>
              <a:rPr lang="es-ES" sz="1800" dirty="0"/>
              <a:t> </a:t>
            </a:r>
            <a:r>
              <a:rPr lang="es-ES" sz="1800" dirty="0" err="1"/>
              <a:t>same</a:t>
            </a:r>
            <a:r>
              <a:rPr lang="es-ES" sz="1800" dirty="0"/>
              <a:t> </a:t>
            </a:r>
            <a:r>
              <a:rPr lang="es-ES" sz="1800" dirty="0" err="1"/>
              <a:t>functionality</a:t>
            </a:r>
            <a:r>
              <a:rPr lang="es-ES" sz="1800" dirty="0"/>
              <a:t> is </a:t>
            </a:r>
            <a:r>
              <a:rPr lang="es-ES" sz="1800" dirty="0" err="1"/>
              <a:t>offered</a:t>
            </a:r>
            <a:r>
              <a:rPr lang="es-ES" sz="1800" dirty="0"/>
              <a:t>. </a:t>
            </a:r>
          </a:p>
          <a:p>
            <a:endParaRPr lang="es-ES" dirty="0"/>
          </a:p>
          <a:p>
            <a:r>
              <a:rPr lang="es-ES" b="1" dirty="0" err="1"/>
              <a:t>Existing</a:t>
            </a:r>
            <a:r>
              <a:rPr lang="es-ES" b="1" dirty="0"/>
              <a:t> </a:t>
            </a:r>
            <a:r>
              <a:rPr lang="es-ES" b="1" dirty="0" err="1"/>
              <a:t>Nudr_DM</a:t>
            </a:r>
            <a:r>
              <a:rPr lang="es-ES" b="1" dirty="0"/>
              <a:t> </a:t>
            </a:r>
            <a:r>
              <a:rPr lang="es-ES" b="1" dirty="0" err="1"/>
              <a:t>service</a:t>
            </a:r>
            <a:r>
              <a:rPr lang="es-ES" b="1" dirty="0"/>
              <a:t> </a:t>
            </a:r>
            <a:r>
              <a:rPr lang="es-ES" b="1" dirty="0" err="1"/>
              <a:t>provides</a:t>
            </a:r>
            <a:r>
              <a:rPr lang="es-ES" b="1" dirty="0"/>
              <a:t> </a:t>
            </a:r>
            <a:r>
              <a:rPr lang="es-ES" b="1" dirty="0" err="1"/>
              <a:t>all</a:t>
            </a:r>
            <a:r>
              <a:rPr lang="es-ES" b="1" dirty="0"/>
              <a:t> </a:t>
            </a:r>
            <a:r>
              <a:rPr lang="es-ES" b="1" dirty="0" err="1"/>
              <a:t>that</a:t>
            </a:r>
            <a:r>
              <a:rPr lang="es-ES" b="1" dirty="0"/>
              <a:t> is </a:t>
            </a:r>
            <a:r>
              <a:rPr lang="es-ES" b="1" dirty="0" err="1"/>
              <a:t>required</a:t>
            </a:r>
            <a:r>
              <a:rPr lang="es-ES" dirty="0"/>
              <a:t>:</a:t>
            </a:r>
          </a:p>
          <a:p>
            <a:pPr lvl="1"/>
            <a:r>
              <a:rPr lang="es-ES" sz="1800" dirty="0" err="1"/>
              <a:t>It</a:t>
            </a:r>
            <a:r>
              <a:rPr lang="es-ES" sz="1800" dirty="0"/>
              <a:t> </a:t>
            </a:r>
            <a:r>
              <a:rPr lang="es-ES" sz="1800" dirty="0" err="1"/>
              <a:t>already</a:t>
            </a:r>
            <a:r>
              <a:rPr lang="es-ES" sz="1800" dirty="0"/>
              <a:t> </a:t>
            </a:r>
            <a:r>
              <a:rPr lang="es-ES" sz="1800" dirty="0" err="1"/>
              <a:t>supports</a:t>
            </a:r>
            <a:r>
              <a:rPr lang="es-ES" sz="1800" dirty="0"/>
              <a:t> </a:t>
            </a:r>
            <a:r>
              <a:rPr lang="es-ES" sz="1800" dirty="0" err="1"/>
              <a:t>access</a:t>
            </a:r>
            <a:r>
              <a:rPr lang="es-ES" sz="1800" dirty="0"/>
              <a:t> </a:t>
            </a:r>
            <a:r>
              <a:rPr lang="es-ES" sz="1800" dirty="0" err="1"/>
              <a:t>to</a:t>
            </a:r>
            <a:r>
              <a:rPr lang="es-ES" sz="1800" dirty="0"/>
              <a:t> data in </a:t>
            </a:r>
            <a:r>
              <a:rPr lang="es-ES" sz="1800" dirty="0" err="1"/>
              <a:t>multiple</a:t>
            </a:r>
            <a:r>
              <a:rPr lang="es-ES" sz="1800" dirty="0"/>
              <a:t> Data Sets.</a:t>
            </a:r>
          </a:p>
          <a:p>
            <a:pPr lvl="1"/>
            <a:r>
              <a:rPr lang="es-ES" sz="1800" dirty="0" err="1"/>
              <a:t>It</a:t>
            </a:r>
            <a:r>
              <a:rPr lang="es-ES" sz="1800" dirty="0"/>
              <a:t> </a:t>
            </a:r>
            <a:r>
              <a:rPr lang="es-ES" sz="1800" dirty="0" err="1"/>
              <a:t>already</a:t>
            </a:r>
            <a:r>
              <a:rPr lang="es-ES" sz="1800" dirty="0"/>
              <a:t> </a:t>
            </a:r>
            <a:r>
              <a:rPr lang="es-ES" sz="1800" dirty="0" err="1"/>
              <a:t>supports</a:t>
            </a:r>
            <a:r>
              <a:rPr lang="es-ES" sz="1800" dirty="0"/>
              <a:t> </a:t>
            </a:r>
            <a:r>
              <a:rPr lang="es-ES" sz="1800" dirty="0" err="1"/>
              <a:t>all</a:t>
            </a:r>
            <a:r>
              <a:rPr lang="es-ES" sz="1800" dirty="0"/>
              <a:t> </a:t>
            </a:r>
            <a:r>
              <a:rPr lang="es-ES" sz="1800" dirty="0" err="1"/>
              <a:t>operations</a:t>
            </a:r>
            <a:r>
              <a:rPr lang="es-ES" sz="1800" dirty="0"/>
              <a:t> </a:t>
            </a:r>
            <a:r>
              <a:rPr lang="es-ES" sz="1800" dirty="0" err="1"/>
              <a:t>required</a:t>
            </a:r>
            <a:r>
              <a:rPr lang="es-ES" sz="1800" dirty="0"/>
              <a:t> </a:t>
            </a:r>
            <a:r>
              <a:rPr lang="es-ES" sz="1800" dirty="0" err="1"/>
              <a:t>to</a:t>
            </a:r>
            <a:r>
              <a:rPr lang="es-ES" sz="1800" dirty="0"/>
              <a:t> </a:t>
            </a:r>
            <a:r>
              <a:rPr lang="es-ES" sz="1800" dirty="0" err="1"/>
              <a:t>access</a:t>
            </a:r>
            <a:r>
              <a:rPr lang="es-ES" sz="1800" dirty="0"/>
              <a:t> </a:t>
            </a:r>
            <a:r>
              <a:rPr lang="es-ES" sz="1800" dirty="0" err="1"/>
              <a:t>any</a:t>
            </a:r>
            <a:r>
              <a:rPr lang="es-ES" sz="1800" dirty="0"/>
              <a:t> data (CRUD </a:t>
            </a:r>
            <a:r>
              <a:rPr lang="es-ES" sz="1800" dirty="0" err="1"/>
              <a:t>operations</a:t>
            </a:r>
            <a:r>
              <a:rPr lang="es-ES" sz="1800" dirty="0"/>
              <a:t>).</a:t>
            </a:r>
          </a:p>
          <a:p>
            <a:pPr lvl="1"/>
            <a:r>
              <a:rPr lang="es-ES" sz="1800" dirty="0" err="1"/>
              <a:t>It</a:t>
            </a:r>
            <a:r>
              <a:rPr lang="es-ES" sz="1800" dirty="0"/>
              <a:t> is </a:t>
            </a:r>
            <a:r>
              <a:rPr lang="es-ES" sz="1800" dirty="0" err="1"/>
              <a:t>defined</a:t>
            </a:r>
            <a:r>
              <a:rPr lang="es-ES" sz="1800" dirty="0"/>
              <a:t> </a:t>
            </a:r>
            <a:r>
              <a:rPr lang="es-ES" sz="1800" dirty="0" err="1"/>
              <a:t>to</a:t>
            </a:r>
            <a:r>
              <a:rPr lang="es-ES" sz="1800" dirty="0"/>
              <a:t> </a:t>
            </a:r>
            <a:r>
              <a:rPr lang="es-ES" sz="1800" dirty="0" err="1"/>
              <a:t>support</a:t>
            </a:r>
            <a:r>
              <a:rPr lang="es-ES" sz="1800" dirty="0"/>
              <a:t> </a:t>
            </a:r>
            <a:r>
              <a:rPr lang="es-ES" sz="1800" dirty="0" err="1"/>
              <a:t>extensibility</a:t>
            </a:r>
            <a:r>
              <a:rPr lang="es-ES" sz="1800" dirty="0"/>
              <a:t> of new data (in </a:t>
            </a:r>
            <a:r>
              <a:rPr lang="es-ES" sz="1800" dirty="0" err="1"/>
              <a:t>existing</a:t>
            </a:r>
            <a:r>
              <a:rPr lang="es-ES" sz="1800" dirty="0"/>
              <a:t> Data Sets), </a:t>
            </a:r>
            <a:r>
              <a:rPr lang="es-ES" sz="1800" dirty="0" err="1"/>
              <a:t>but</a:t>
            </a:r>
            <a:r>
              <a:rPr lang="es-ES" sz="1800" dirty="0"/>
              <a:t> as </a:t>
            </a:r>
            <a:r>
              <a:rPr lang="es-ES" sz="1800" dirty="0" err="1"/>
              <a:t>well</a:t>
            </a:r>
            <a:r>
              <a:rPr lang="es-ES" sz="1800" dirty="0"/>
              <a:t> new Data Sets.</a:t>
            </a:r>
          </a:p>
          <a:p>
            <a:pPr lvl="1"/>
            <a:r>
              <a:rPr lang="es-ES" sz="1800" dirty="0" err="1"/>
              <a:t>It</a:t>
            </a:r>
            <a:r>
              <a:rPr lang="es-ES" sz="1800" dirty="0"/>
              <a:t> is the natural </a:t>
            </a:r>
            <a:r>
              <a:rPr lang="es-ES" sz="1800" dirty="0" err="1"/>
              <a:t>way</a:t>
            </a:r>
            <a:r>
              <a:rPr lang="es-ES" sz="1800" dirty="0"/>
              <a:t> of </a:t>
            </a:r>
            <a:r>
              <a:rPr lang="es-ES" sz="1800" dirty="0" err="1"/>
              <a:t>adding</a:t>
            </a:r>
            <a:r>
              <a:rPr lang="es-ES" sz="1800" dirty="0"/>
              <a:t> new standard data, </a:t>
            </a:r>
            <a:r>
              <a:rPr lang="es-ES" sz="1800" dirty="0" err="1"/>
              <a:t>except</a:t>
            </a:r>
            <a:r>
              <a:rPr lang="es-ES" sz="1800" dirty="0"/>
              <a:t> </a:t>
            </a:r>
            <a:r>
              <a:rPr lang="es-ES" sz="1800" dirty="0" err="1"/>
              <a:t>it</a:t>
            </a:r>
            <a:r>
              <a:rPr lang="es-ES" sz="1800" dirty="0"/>
              <a:t> is </a:t>
            </a:r>
            <a:r>
              <a:rPr lang="es-ES" sz="1800" dirty="0" err="1"/>
              <a:t>not</a:t>
            </a:r>
            <a:r>
              <a:rPr lang="es-ES" sz="1800" dirty="0"/>
              <a:t> </a:t>
            </a:r>
            <a:r>
              <a:rPr lang="es-ES" sz="1800" dirty="0" err="1"/>
              <a:t>expected</a:t>
            </a:r>
            <a:r>
              <a:rPr lang="es-ES" sz="1800" dirty="0"/>
              <a:t> </a:t>
            </a:r>
            <a:r>
              <a:rPr lang="es-ES" sz="1800" dirty="0" err="1"/>
              <a:t>that</a:t>
            </a:r>
            <a:r>
              <a:rPr lang="es-ES" sz="1800" dirty="0"/>
              <a:t> UDR </a:t>
            </a:r>
          </a:p>
          <a:p>
            <a:pPr lvl="1"/>
            <a:endParaRPr lang="es-ES" sz="1800" dirty="0"/>
          </a:p>
          <a:p>
            <a:pPr marL="369888" lvl="1" indent="0">
              <a:buNone/>
            </a:pPr>
            <a:endParaRPr lang="es-ES" sz="1800" dirty="0"/>
          </a:p>
          <a:p>
            <a:pPr marL="369888" lvl="1" indent="0">
              <a:buNone/>
            </a:pPr>
            <a:endParaRPr lang="es-ES" sz="1800" dirty="0"/>
          </a:p>
          <a:p>
            <a:pPr lvl="1"/>
            <a:endParaRPr lang="es-ES" dirty="0"/>
          </a:p>
          <a:p>
            <a:endParaRPr lang="es-ES" dirty="0"/>
          </a:p>
          <a:p>
            <a:pPr marL="369888" lvl="1" indent="0">
              <a:buNone/>
            </a:pPr>
            <a:endParaRPr lang="es-ES" dirty="0"/>
          </a:p>
          <a:p>
            <a:endParaRPr lang="es-ES" dirty="0"/>
          </a:p>
          <a:p>
            <a:endParaRPr lang="es-ES" dirty="0"/>
          </a:p>
        </p:txBody>
      </p:sp>
      <p:sp>
        <p:nvSpPr>
          <p:cNvPr id="3" name="Title 2">
            <a:extLst>
              <a:ext uri="{FF2B5EF4-FFF2-40B4-BE49-F238E27FC236}">
                <a16:creationId xmlns:a16="http://schemas.microsoft.com/office/drawing/2014/main" id="{E3CCFAF1-D25B-4E75-98FF-9EC9FF063D23}"/>
              </a:ext>
            </a:extLst>
          </p:cNvPr>
          <p:cNvSpPr>
            <a:spLocks noGrp="1"/>
          </p:cNvSpPr>
          <p:nvPr>
            <p:ph type="title"/>
          </p:nvPr>
        </p:nvSpPr>
        <p:spPr/>
        <p:txBody>
          <a:bodyPr/>
          <a:lstStyle/>
          <a:p>
            <a:r>
              <a:rPr lang="en-US" dirty="0"/>
              <a:t>Partitioning based on Group Ids </a:t>
            </a:r>
            <a:br>
              <a:rPr lang="en-US" dirty="0"/>
            </a:br>
            <a:r>
              <a:rPr lang="es-ES" sz="3200" dirty="0"/>
              <a:t>Rel-16 status (III)</a:t>
            </a:r>
            <a:endParaRPr lang="es-ES" dirty="0"/>
          </a:p>
        </p:txBody>
      </p:sp>
    </p:spTree>
    <p:extLst>
      <p:ext uri="{BB962C8B-B14F-4D97-AF65-F5344CB8AC3E}">
        <p14:creationId xmlns:p14="http://schemas.microsoft.com/office/powerpoint/2010/main" val="593885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40D1A5-08F0-4A7F-9773-897CCB81AC02}"/>
              </a:ext>
            </a:extLst>
          </p:cNvPr>
          <p:cNvSpPr>
            <a:spLocks noGrp="1"/>
          </p:cNvSpPr>
          <p:nvPr>
            <p:ph sz="quarter" idx="11"/>
          </p:nvPr>
        </p:nvSpPr>
        <p:spPr>
          <a:xfrm>
            <a:off x="479425" y="1772240"/>
            <a:ext cx="11483189" cy="5297863"/>
          </a:xfrm>
        </p:spPr>
        <p:txBody>
          <a:bodyPr/>
          <a:lstStyle/>
          <a:p>
            <a:r>
              <a:rPr lang="es-ES" sz="1800" dirty="0" err="1"/>
              <a:t>Stage</a:t>
            </a:r>
            <a:r>
              <a:rPr lang="es-ES" sz="1800" dirty="0"/>
              <a:t> 3 </a:t>
            </a:r>
            <a:r>
              <a:rPr lang="es-ES" sz="1800" dirty="0" err="1"/>
              <a:t>Nudr_DM</a:t>
            </a:r>
            <a:r>
              <a:rPr lang="es-ES" sz="1800" dirty="0"/>
              <a:t> </a:t>
            </a:r>
            <a:r>
              <a:rPr lang="es-ES" sz="1800" dirty="0" err="1"/>
              <a:t>extensibility</a:t>
            </a:r>
            <a:r>
              <a:rPr lang="es-ES" sz="1800" dirty="0"/>
              <a:t>:</a:t>
            </a:r>
          </a:p>
          <a:p>
            <a:pPr lvl="1"/>
            <a:r>
              <a:rPr lang="en-US" sz="1800" b="1" dirty="0"/>
              <a:t>Versioning</a:t>
            </a:r>
            <a:r>
              <a:rPr lang="en-US" sz="1800" dirty="0"/>
              <a:t> </a:t>
            </a:r>
          </a:p>
          <a:p>
            <a:pPr lvl="2"/>
            <a:r>
              <a:rPr lang="en-US" sz="1800" dirty="0"/>
              <a:t>Per service</a:t>
            </a:r>
          </a:p>
          <a:p>
            <a:pPr lvl="2"/>
            <a:r>
              <a:rPr lang="en-US" sz="1800" dirty="0"/>
              <a:t>Version will be incremented whenever there is a (non)backward compatible change in any of the functionality related to any of the data sets. </a:t>
            </a:r>
          </a:p>
          <a:p>
            <a:pPr lvl="2"/>
            <a:r>
              <a:rPr lang="en-US" sz="1800" dirty="0"/>
              <a:t>Well documented in stage 3 TS 29.501. Nothing special here (just that the data sets are documented separately in different TSs and that the versioning of the API is included in the generic TS, but this is a documentation task).</a:t>
            </a:r>
            <a:endParaRPr lang="es-ES" sz="1800" dirty="0"/>
          </a:p>
          <a:p>
            <a:pPr lvl="1"/>
            <a:r>
              <a:rPr lang="en-US" sz="1800" b="1" dirty="0"/>
              <a:t>Feature control</a:t>
            </a:r>
            <a:r>
              <a:rPr lang="en-US" sz="1800" dirty="0"/>
              <a:t>:</a:t>
            </a:r>
          </a:p>
          <a:p>
            <a:pPr lvl="2"/>
            <a:r>
              <a:rPr lang="en-US" sz="1800" dirty="0"/>
              <a:t>Per resource within a specific data set, as the features are negotiated when the related resource is created. </a:t>
            </a:r>
          </a:p>
          <a:p>
            <a:pPr lvl="2"/>
            <a:r>
              <a:rPr lang="en-US" sz="1800" dirty="0"/>
              <a:t>The feature names are documented in the same TS 29.504 </a:t>
            </a:r>
            <a:endParaRPr lang="es-ES" sz="1600" dirty="0"/>
          </a:p>
          <a:p>
            <a:pPr marL="369888" lvl="1" indent="0">
              <a:buNone/>
            </a:pPr>
            <a:endParaRPr lang="es-ES" sz="1800" dirty="0"/>
          </a:p>
          <a:p>
            <a:pPr lvl="1"/>
            <a:endParaRPr lang="es-ES" dirty="0"/>
          </a:p>
          <a:p>
            <a:endParaRPr lang="es-ES" dirty="0"/>
          </a:p>
          <a:p>
            <a:pPr marL="369888" lvl="1" indent="0">
              <a:buNone/>
            </a:pPr>
            <a:endParaRPr lang="es-ES" dirty="0"/>
          </a:p>
          <a:p>
            <a:endParaRPr lang="es-ES" dirty="0"/>
          </a:p>
          <a:p>
            <a:endParaRPr lang="es-ES" dirty="0"/>
          </a:p>
        </p:txBody>
      </p:sp>
      <p:sp>
        <p:nvSpPr>
          <p:cNvPr id="3" name="Title 2">
            <a:extLst>
              <a:ext uri="{FF2B5EF4-FFF2-40B4-BE49-F238E27FC236}">
                <a16:creationId xmlns:a16="http://schemas.microsoft.com/office/drawing/2014/main" id="{E3CCFAF1-D25B-4E75-98FF-9EC9FF063D23}"/>
              </a:ext>
            </a:extLst>
          </p:cNvPr>
          <p:cNvSpPr>
            <a:spLocks noGrp="1"/>
          </p:cNvSpPr>
          <p:nvPr>
            <p:ph type="title"/>
          </p:nvPr>
        </p:nvSpPr>
        <p:spPr/>
        <p:txBody>
          <a:bodyPr/>
          <a:lstStyle/>
          <a:p>
            <a:r>
              <a:rPr lang="en-US" dirty="0"/>
              <a:t>Partitioning based on Group Ids </a:t>
            </a:r>
            <a:br>
              <a:rPr lang="en-US" dirty="0"/>
            </a:br>
            <a:r>
              <a:rPr lang="es-ES" sz="3200" dirty="0"/>
              <a:t>Rel-16 status (IV)</a:t>
            </a:r>
            <a:endParaRPr lang="es-ES" dirty="0"/>
          </a:p>
        </p:txBody>
      </p:sp>
    </p:spTree>
    <p:extLst>
      <p:ext uri="{BB962C8B-B14F-4D97-AF65-F5344CB8AC3E}">
        <p14:creationId xmlns:p14="http://schemas.microsoft.com/office/powerpoint/2010/main" val="3379975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40D1A5-08F0-4A7F-9773-897CCB81AC02}"/>
              </a:ext>
            </a:extLst>
          </p:cNvPr>
          <p:cNvSpPr>
            <a:spLocks noGrp="1"/>
          </p:cNvSpPr>
          <p:nvPr>
            <p:ph sz="quarter" idx="11"/>
          </p:nvPr>
        </p:nvSpPr>
        <p:spPr>
          <a:xfrm>
            <a:off x="479425" y="1772240"/>
            <a:ext cx="11483189" cy="5297863"/>
          </a:xfrm>
        </p:spPr>
        <p:txBody>
          <a:bodyPr/>
          <a:lstStyle/>
          <a:p>
            <a:r>
              <a:rPr lang="es-ES" sz="1800" dirty="0"/>
              <a:t>In </a:t>
            </a:r>
            <a:r>
              <a:rPr lang="es-ES" sz="1800" dirty="0" err="1"/>
              <a:t>our</a:t>
            </a:r>
            <a:r>
              <a:rPr lang="es-ES" sz="1800" dirty="0"/>
              <a:t> </a:t>
            </a:r>
            <a:r>
              <a:rPr lang="es-ES" sz="1800" dirty="0" err="1"/>
              <a:t>view</a:t>
            </a:r>
            <a:r>
              <a:rPr lang="es-ES" sz="1800" dirty="0"/>
              <a:t>, </a:t>
            </a:r>
            <a:r>
              <a:rPr lang="es-ES" sz="1800" dirty="0" err="1"/>
              <a:t>Nudr_DM</a:t>
            </a:r>
            <a:r>
              <a:rPr lang="es-ES" sz="1800" dirty="0"/>
              <a:t> is extensible and </a:t>
            </a:r>
            <a:r>
              <a:rPr lang="es-ES" sz="1800" dirty="0" err="1"/>
              <a:t>supports</a:t>
            </a:r>
            <a:r>
              <a:rPr lang="es-ES" sz="1800" dirty="0"/>
              <a:t> </a:t>
            </a:r>
            <a:r>
              <a:rPr lang="es-ES" sz="1800" dirty="0" err="1"/>
              <a:t>what</a:t>
            </a:r>
            <a:r>
              <a:rPr lang="es-ES" sz="1800" dirty="0"/>
              <a:t> is </a:t>
            </a:r>
            <a:r>
              <a:rPr lang="es-ES" sz="1800" dirty="0" err="1"/>
              <a:t>required</a:t>
            </a:r>
            <a:r>
              <a:rPr lang="es-ES" sz="1800" dirty="0"/>
              <a:t> </a:t>
            </a:r>
            <a:r>
              <a:rPr lang="es-ES" sz="1800" dirty="0" err="1"/>
              <a:t>by</a:t>
            </a:r>
            <a:r>
              <a:rPr lang="es-ES" sz="1800" dirty="0"/>
              <a:t> the </a:t>
            </a:r>
            <a:r>
              <a:rPr lang="es-ES" sz="1800" dirty="0" err="1"/>
              <a:t>GroupId</a:t>
            </a:r>
            <a:r>
              <a:rPr lang="es-ES" sz="1800" dirty="0"/>
              <a:t> </a:t>
            </a:r>
            <a:r>
              <a:rPr lang="es-ES" sz="1800" dirty="0" err="1"/>
              <a:t>mapping</a:t>
            </a:r>
            <a:r>
              <a:rPr lang="es-ES" sz="1800" dirty="0"/>
              <a:t>. At </a:t>
            </a:r>
            <a:r>
              <a:rPr lang="es-ES" sz="1800" dirty="0" err="1"/>
              <a:t>stage</a:t>
            </a:r>
            <a:r>
              <a:rPr lang="es-ES" sz="1800" dirty="0"/>
              <a:t> 2 </a:t>
            </a:r>
            <a:r>
              <a:rPr lang="es-ES" sz="1800" dirty="0" err="1"/>
              <a:t>there</a:t>
            </a:r>
            <a:r>
              <a:rPr lang="es-ES" sz="1800" dirty="0"/>
              <a:t> is </a:t>
            </a:r>
            <a:r>
              <a:rPr lang="es-ES" sz="1800" dirty="0" err="1"/>
              <a:t>not</a:t>
            </a:r>
            <a:r>
              <a:rPr lang="es-ES" sz="1800" dirty="0"/>
              <a:t> </a:t>
            </a:r>
            <a:r>
              <a:rPr lang="es-ES" sz="1800" dirty="0" err="1"/>
              <a:t>any</a:t>
            </a:r>
            <a:r>
              <a:rPr lang="es-ES" sz="1800" dirty="0"/>
              <a:t> </a:t>
            </a:r>
            <a:r>
              <a:rPr lang="es-ES" sz="1800" dirty="0" err="1"/>
              <a:t>identified</a:t>
            </a:r>
            <a:r>
              <a:rPr lang="es-ES" sz="1800" dirty="0"/>
              <a:t> </a:t>
            </a:r>
            <a:r>
              <a:rPr lang="es-ES" sz="1800" dirty="0" err="1"/>
              <a:t>limitation</a:t>
            </a:r>
            <a:r>
              <a:rPr lang="es-ES" sz="1800" dirty="0"/>
              <a:t>, </a:t>
            </a:r>
            <a:r>
              <a:rPr lang="es-ES" sz="1800" dirty="0" err="1"/>
              <a:t>then</a:t>
            </a:r>
            <a:r>
              <a:rPr lang="es-ES" sz="1800" dirty="0"/>
              <a:t>, </a:t>
            </a:r>
            <a:r>
              <a:rPr lang="es-ES" sz="1800" dirty="0" err="1"/>
              <a:t>if</a:t>
            </a:r>
            <a:r>
              <a:rPr lang="es-ES" sz="1800" dirty="0"/>
              <a:t> </a:t>
            </a:r>
            <a:r>
              <a:rPr lang="es-ES" sz="1800" dirty="0" err="1"/>
              <a:t>there</a:t>
            </a:r>
            <a:r>
              <a:rPr lang="es-ES" sz="1800" dirty="0"/>
              <a:t> is </a:t>
            </a:r>
            <a:r>
              <a:rPr lang="es-ES" sz="1800" dirty="0" err="1"/>
              <a:t>any</a:t>
            </a:r>
            <a:r>
              <a:rPr lang="es-ES" sz="1800" dirty="0"/>
              <a:t>, </a:t>
            </a:r>
            <a:r>
              <a:rPr lang="es-ES" sz="1800" dirty="0" err="1"/>
              <a:t>it</a:t>
            </a:r>
            <a:r>
              <a:rPr lang="es-ES" sz="1800" dirty="0"/>
              <a:t> </a:t>
            </a:r>
            <a:r>
              <a:rPr lang="es-ES" sz="1800" dirty="0" err="1"/>
              <a:t>should</a:t>
            </a:r>
            <a:r>
              <a:rPr lang="es-ES" sz="1800" dirty="0"/>
              <a:t> be </a:t>
            </a:r>
            <a:r>
              <a:rPr lang="es-ES" sz="1800" dirty="0" err="1"/>
              <a:t>identified</a:t>
            </a:r>
            <a:r>
              <a:rPr lang="es-ES" sz="1800" dirty="0"/>
              <a:t> at </a:t>
            </a:r>
            <a:r>
              <a:rPr lang="es-ES" sz="1800" dirty="0" err="1"/>
              <a:t>stage</a:t>
            </a:r>
            <a:r>
              <a:rPr lang="es-ES" sz="1800" dirty="0"/>
              <a:t> 3.</a:t>
            </a:r>
          </a:p>
          <a:p>
            <a:pPr marL="0" indent="0">
              <a:buNone/>
            </a:pPr>
            <a:endParaRPr lang="es-ES" sz="1800" dirty="0"/>
          </a:p>
          <a:p>
            <a:r>
              <a:rPr lang="es-ES" sz="1800" dirty="0" err="1"/>
              <a:t>Proposal</a:t>
            </a:r>
            <a:endParaRPr lang="es-ES" sz="1800" dirty="0"/>
          </a:p>
          <a:p>
            <a:pPr lvl="1"/>
            <a:r>
              <a:rPr lang="es-ES" sz="1800" dirty="0" err="1"/>
              <a:t>Send</a:t>
            </a:r>
            <a:r>
              <a:rPr lang="es-ES" sz="1800" dirty="0"/>
              <a:t> an LS OUT (S2-1907039) </a:t>
            </a:r>
            <a:r>
              <a:rPr lang="es-ES" sz="1800" dirty="0" err="1"/>
              <a:t>to</a:t>
            </a:r>
            <a:r>
              <a:rPr lang="es-ES" sz="1800" dirty="0"/>
              <a:t> CT4 and CT3, </a:t>
            </a:r>
            <a:r>
              <a:rPr lang="es-ES" sz="1800" dirty="0" err="1"/>
              <a:t>requesting</a:t>
            </a:r>
            <a:r>
              <a:rPr lang="es-ES" sz="1800" dirty="0"/>
              <a:t> the </a:t>
            </a:r>
            <a:r>
              <a:rPr lang="es-ES" sz="1800" dirty="0" err="1"/>
              <a:t>following</a:t>
            </a:r>
            <a:r>
              <a:rPr lang="es-ES" sz="1800" dirty="0"/>
              <a:t>:</a:t>
            </a:r>
          </a:p>
          <a:p>
            <a:pPr lvl="2"/>
            <a:r>
              <a:rPr lang="es-ES" sz="1800" dirty="0" err="1"/>
              <a:t>Evaluate</a:t>
            </a:r>
            <a:r>
              <a:rPr lang="es-ES" sz="1800" dirty="0"/>
              <a:t> </a:t>
            </a:r>
            <a:r>
              <a:rPr lang="es-ES" sz="1800" dirty="0" err="1"/>
              <a:t>Nudr_DM</a:t>
            </a:r>
            <a:r>
              <a:rPr lang="es-ES" sz="1800" dirty="0"/>
              <a:t> </a:t>
            </a:r>
            <a:r>
              <a:rPr lang="es-ES" sz="1800" dirty="0" err="1"/>
              <a:t>extensibility</a:t>
            </a:r>
            <a:r>
              <a:rPr lang="es-ES" sz="1800" dirty="0"/>
              <a:t> </a:t>
            </a:r>
            <a:r>
              <a:rPr lang="es-ES" sz="1800" dirty="0" err="1"/>
              <a:t>limitations</a:t>
            </a:r>
            <a:r>
              <a:rPr lang="es-ES" sz="1800" dirty="0"/>
              <a:t>/</a:t>
            </a:r>
            <a:r>
              <a:rPr lang="es-ES" sz="1800" dirty="0" err="1"/>
              <a:t>constraint</a:t>
            </a:r>
            <a:r>
              <a:rPr lang="es-ES" sz="1800" dirty="0"/>
              <a:t> and </a:t>
            </a:r>
            <a:r>
              <a:rPr lang="es-ES" sz="1800" dirty="0" err="1"/>
              <a:t>make</a:t>
            </a:r>
            <a:r>
              <a:rPr lang="es-ES" sz="1800" dirty="0"/>
              <a:t> a decisión </a:t>
            </a:r>
            <a:r>
              <a:rPr lang="es-ES" sz="1800" dirty="0" err="1"/>
              <a:t>on</a:t>
            </a:r>
            <a:r>
              <a:rPr lang="es-ES" sz="1800" dirty="0"/>
              <a:t> </a:t>
            </a:r>
            <a:r>
              <a:rPr lang="es-ES" sz="1800" dirty="0" err="1"/>
              <a:t>whether</a:t>
            </a:r>
            <a:r>
              <a:rPr lang="es-ES" sz="1800" dirty="0"/>
              <a:t> a new </a:t>
            </a:r>
            <a:r>
              <a:rPr lang="es-ES" sz="1800" dirty="0" err="1"/>
              <a:t>service</a:t>
            </a:r>
            <a:r>
              <a:rPr lang="es-ES" sz="1800" dirty="0"/>
              <a:t> for the </a:t>
            </a:r>
            <a:r>
              <a:rPr lang="es-ES" sz="1800" dirty="0" err="1"/>
              <a:t>GroupId</a:t>
            </a:r>
            <a:r>
              <a:rPr lang="es-ES" sz="1800" dirty="0"/>
              <a:t> </a:t>
            </a:r>
            <a:r>
              <a:rPr lang="es-ES" sz="1800" dirty="0" err="1"/>
              <a:t>mapping</a:t>
            </a:r>
            <a:r>
              <a:rPr lang="es-ES" sz="1800" dirty="0"/>
              <a:t> data is </a:t>
            </a:r>
            <a:r>
              <a:rPr lang="es-ES" sz="1800" dirty="0" err="1"/>
              <a:t>required</a:t>
            </a:r>
            <a:r>
              <a:rPr lang="es-ES" sz="1800" dirty="0"/>
              <a:t>, </a:t>
            </a:r>
            <a:r>
              <a:rPr lang="es-ES" sz="1800" dirty="0" err="1"/>
              <a:t>or</a:t>
            </a:r>
            <a:r>
              <a:rPr lang="es-ES" sz="1800" dirty="0"/>
              <a:t> </a:t>
            </a:r>
            <a:r>
              <a:rPr lang="es-ES" sz="1800" dirty="0" err="1"/>
              <a:t>on</a:t>
            </a:r>
            <a:r>
              <a:rPr lang="es-ES" sz="1800" dirty="0"/>
              <a:t> the </a:t>
            </a:r>
            <a:r>
              <a:rPr lang="es-ES" sz="1800" dirty="0" err="1"/>
              <a:t>contrary</a:t>
            </a:r>
            <a:r>
              <a:rPr lang="es-ES" sz="1800" dirty="0"/>
              <a:t>, </a:t>
            </a:r>
            <a:r>
              <a:rPr lang="es-ES" sz="1800" dirty="0" err="1"/>
              <a:t>Nudr_DM</a:t>
            </a:r>
            <a:r>
              <a:rPr lang="es-ES" sz="1800" dirty="0"/>
              <a:t> </a:t>
            </a:r>
            <a:r>
              <a:rPr lang="es-ES" sz="1800" dirty="0" err="1"/>
              <a:t>may</a:t>
            </a:r>
            <a:r>
              <a:rPr lang="es-ES" sz="1800" dirty="0"/>
              <a:t> be extended.</a:t>
            </a:r>
          </a:p>
          <a:p>
            <a:pPr lvl="2"/>
            <a:r>
              <a:rPr lang="es-ES" sz="1800" dirty="0" err="1"/>
              <a:t>Evaluate</a:t>
            </a:r>
            <a:r>
              <a:rPr lang="es-ES" sz="1800" dirty="0"/>
              <a:t> </a:t>
            </a:r>
            <a:r>
              <a:rPr lang="es-ES" sz="1800" dirty="0" err="1"/>
              <a:t>if</a:t>
            </a:r>
            <a:r>
              <a:rPr lang="es-ES" sz="1800" dirty="0"/>
              <a:t> </a:t>
            </a:r>
            <a:r>
              <a:rPr lang="es-ES" sz="1800" dirty="0" err="1"/>
              <a:t>any</a:t>
            </a:r>
            <a:r>
              <a:rPr lang="es-ES" sz="1800" dirty="0"/>
              <a:t> </a:t>
            </a:r>
            <a:r>
              <a:rPr lang="es-ES" sz="1800" dirty="0" err="1"/>
              <a:t>existing</a:t>
            </a:r>
            <a:r>
              <a:rPr lang="es-ES" sz="1800" dirty="0"/>
              <a:t> </a:t>
            </a:r>
            <a:r>
              <a:rPr lang="es-ES" sz="1800" dirty="0" err="1"/>
              <a:t>limitation</a:t>
            </a:r>
            <a:r>
              <a:rPr lang="es-ES" sz="1800" dirty="0"/>
              <a:t>/</a:t>
            </a:r>
            <a:r>
              <a:rPr lang="es-ES" sz="1800" dirty="0" err="1"/>
              <a:t>constraint</a:t>
            </a:r>
            <a:r>
              <a:rPr lang="es-ES" sz="1800" dirty="0"/>
              <a:t> determines </a:t>
            </a:r>
            <a:r>
              <a:rPr lang="es-ES" sz="1800" dirty="0" err="1"/>
              <a:t>Nudr_DM</a:t>
            </a:r>
            <a:r>
              <a:rPr lang="es-ES" sz="1800" dirty="0"/>
              <a:t> Service </a:t>
            </a:r>
            <a:r>
              <a:rPr lang="es-ES" sz="1800" dirty="0" err="1"/>
              <a:t>will</a:t>
            </a:r>
            <a:r>
              <a:rPr lang="es-ES" sz="1800" dirty="0"/>
              <a:t> </a:t>
            </a:r>
            <a:r>
              <a:rPr lang="es-ES" sz="1800" dirty="0" err="1"/>
              <a:t>not</a:t>
            </a:r>
            <a:r>
              <a:rPr lang="es-ES" sz="1800" dirty="0"/>
              <a:t> </a:t>
            </a:r>
            <a:r>
              <a:rPr lang="es-ES" sz="1800" dirty="0" err="1"/>
              <a:t>further</a:t>
            </a:r>
            <a:r>
              <a:rPr lang="es-ES" sz="1800" dirty="0"/>
              <a:t> </a:t>
            </a:r>
            <a:r>
              <a:rPr lang="es-ES" sz="1800" dirty="0" err="1"/>
              <a:t>evolve</a:t>
            </a:r>
            <a:r>
              <a:rPr lang="es-ES" sz="1800" dirty="0"/>
              <a:t> </a:t>
            </a:r>
            <a:r>
              <a:rPr lang="es-ES" sz="1800" dirty="0" err="1"/>
              <a:t>to</a:t>
            </a:r>
            <a:r>
              <a:rPr lang="es-ES" sz="1800" dirty="0"/>
              <a:t> </a:t>
            </a:r>
            <a:r>
              <a:rPr lang="es-ES" sz="1800" dirty="0" err="1"/>
              <a:t>include</a:t>
            </a:r>
            <a:r>
              <a:rPr lang="es-ES" sz="1800" dirty="0"/>
              <a:t> data for new Data Sets, </a:t>
            </a:r>
            <a:r>
              <a:rPr lang="es-ES" sz="1800" dirty="0" err="1"/>
              <a:t>just</a:t>
            </a:r>
            <a:r>
              <a:rPr lang="es-ES" sz="1800" dirty="0"/>
              <a:t> data for </a:t>
            </a:r>
            <a:r>
              <a:rPr lang="es-ES" sz="1800" dirty="0" err="1"/>
              <a:t>existing</a:t>
            </a:r>
            <a:r>
              <a:rPr lang="es-ES" sz="1800" dirty="0"/>
              <a:t> Data Sets.</a:t>
            </a:r>
          </a:p>
          <a:p>
            <a:pPr lvl="1"/>
            <a:r>
              <a:rPr lang="es-ES" sz="1800" dirty="0" err="1"/>
              <a:t>Update</a:t>
            </a:r>
            <a:r>
              <a:rPr lang="es-ES" sz="1800" dirty="0"/>
              <a:t> TS </a:t>
            </a:r>
            <a:r>
              <a:rPr lang="es-ES" sz="1800" dirty="0" err="1"/>
              <a:t>accordingly</a:t>
            </a:r>
            <a:r>
              <a:rPr lang="es-ES" sz="1800" dirty="0"/>
              <a:t>, </a:t>
            </a:r>
            <a:r>
              <a:rPr lang="es-ES" sz="1800" dirty="0" err="1"/>
              <a:t>see</a:t>
            </a:r>
            <a:r>
              <a:rPr lang="es-ES" sz="1800" dirty="0"/>
              <a:t> </a:t>
            </a:r>
            <a:r>
              <a:rPr lang="es-ES" sz="1800" dirty="0" err="1"/>
              <a:t>proposed</a:t>
            </a:r>
            <a:r>
              <a:rPr lang="es-ES" sz="1800" dirty="0"/>
              <a:t> CR 1481 and CR 1490 where </a:t>
            </a:r>
            <a:r>
              <a:rPr lang="es-ES" sz="1800" dirty="0" err="1"/>
              <a:t>service</a:t>
            </a:r>
            <a:r>
              <a:rPr lang="es-ES" sz="1800" dirty="0"/>
              <a:t> </a:t>
            </a:r>
            <a:r>
              <a:rPr lang="es-ES" sz="1800" dirty="0" err="1"/>
              <a:t>Nudr_GroupIdmap</a:t>
            </a:r>
            <a:r>
              <a:rPr lang="es-ES" sz="1800" dirty="0"/>
              <a:t> is removed.</a:t>
            </a:r>
          </a:p>
          <a:p>
            <a:pPr marL="369888" lvl="1" indent="0">
              <a:buNone/>
            </a:pPr>
            <a:endParaRPr lang="es-ES" sz="1800" dirty="0"/>
          </a:p>
          <a:p>
            <a:pPr marL="0" indent="0">
              <a:buNone/>
            </a:pPr>
            <a:endParaRPr lang="es-ES" sz="1800" dirty="0"/>
          </a:p>
          <a:p>
            <a:pPr marL="369888" lvl="1" indent="0">
              <a:buNone/>
            </a:pPr>
            <a:endParaRPr lang="es-ES" sz="1800" dirty="0"/>
          </a:p>
          <a:p>
            <a:pPr lvl="1"/>
            <a:endParaRPr lang="es-ES" dirty="0"/>
          </a:p>
          <a:p>
            <a:endParaRPr lang="es-ES" dirty="0"/>
          </a:p>
          <a:p>
            <a:pPr marL="369888" lvl="1" indent="0">
              <a:buNone/>
            </a:pPr>
            <a:endParaRPr lang="es-ES" dirty="0"/>
          </a:p>
          <a:p>
            <a:endParaRPr lang="es-ES" dirty="0"/>
          </a:p>
          <a:p>
            <a:endParaRPr lang="es-ES" dirty="0"/>
          </a:p>
        </p:txBody>
      </p:sp>
      <p:sp>
        <p:nvSpPr>
          <p:cNvPr id="3" name="Title 2">
            <a:extLst>
              <a:ext uri="{FF2B5EF4-FFF2-40B4-BE49-F238E27FC236}">
                <a16:creationId xmlns:a16="http://schemas.microsoft.com/office/drawing/2014/main" id="{E3CCFAF1-D25B-4E75-98FF-9EC9FF063D23}"/>
              </a:ext>
            </a:extLst>
          </p:cNvPr>
          <p:cNvSpPr>
            <a:spLocks noGrp="1"/>
          </p:cNvSpPr>
          <p:nvPr>
            <p:ph type="title"/>
          </p:nvPr>
        </p:nvSpPr>
        <p:spPr/>
        <p:txBody>
          <a:bodyPr/>
          <a:lstStyle/>
          <a:p>
            <a:r>
              <a:rPr lang="en-US" dirty="0"/>
              <a:t>Partitioning based on Group Ids </a:t>
            </a:r>
            <a:br>
              <a:rPr lang="en-US" dirty="0"/>
            </a:br>
            <a:r>
              <a:rPr lang="es-ES" sz="3200" dirty="0" err="1"/>
              <a:t>Proposed</a:t>
            </a:r>
            <a:r>
              <a:rPr lang="es-ES" sz="3200" dirty="0"/>
              <a:t> </a:t>
            </a:r>
            <a:r>
              <a:rPr lang="es-ES" sz="3200" dirty="0" err="1"/>
              <a:t>way</a:t>
            </a:r>
            <a:r>
              <a:rPr lang="es-ES" sz="3200" dirty="0"/>
              <a:t> forward</a:t>
            </a:r>
            <a:endParaRPr lang="es-ES" dirty="0">
              <a:highlight>
                <a:srgbClr val="FFFF00"/>
              </a:highlight>
            </a:endParaRPr>
          </a:p>
        </p:txBody>
      </p:sp>
    </p:spTree>
    <p:extLst>
      <p:ext uri="{BB962C8B-B14F-4D97-AF65-F5344CB8AC3E}">
        <p14:creationId xmlns:p14="http://schemas.microsoft.com/office/powerpoint/2010/main" val="922460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23854EA-CEFE-4DA8-92CF-3180BAF519C2}"/>
              </a:ext>
            </a:extLst>
          </p:cNvPr>
          <p:cNvSpPr>
            <a:spLocks noGrp="1"/>
          </p:cNvSpPr>
          <p:nvPr>
            <p:ph type="subTitle" idx="1"/>
          </p:nvPr>
        </p:nvSpPr>
        <p:spPr>
          <a:xfrm>
            <a:off x="3071812" y="4156317"/>
            <a:ext cx="6048375" cy="347472"/>
          </a:xfrm>
        </p:spPr>
        <p:txBody>
          <a:bodyPr/>
          <a:lstStyle/>
          <a:p>
            <a:endParaRPr lang="en-US" dirty="0"/>
          </a:p>
        </p:txBody>
      </p:sp>
    </p:spTree>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F394490D-1954-44FE-B8ED-56040734EC47}" vid="{6EB75BB7-B825-43F3-83B5-9802AE7E79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PresentationTemplate2017</Template>
  <TotalTime>2199</TotalTime>
  <Words>728</Words>
  <Application>Microsoft Office PowerPoint</Application>
  <PresentationFormat>Widescreen</PresentationFormat>
  <Paragraphs>85</Paragraphs>
  <Slides>7</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Ericsson Hilda</vt:lpstr>
      <vt:lpstr>Ericsson Technical Icons</vt:lpstr>
      <vt:lpstr>Ericsson Hilda Light</vt:lpstr>
      <vt:lpstr>PresentationTemplate2017</vt:lpstr>
      <vt:lpstr>3GPP TSG-SA WG2 Meeting #134  S2- 1907040  Sapporo, Japan, 24 - 28 June, 2019    Source: Ericsson  Title: Nudr_DM evolution Document for: Discussion Agenda Item: 6.5.11 Work Item / Release:  TEI16, 5GS_Ph1  </vt:lpstr>
      <vt:lpstr>Partitioning based on Group Ids  Rel-16 status (I)</vt:lpstr>
      <vt:lpstr>Partitioning based on Group Ids  Rel-16 status (II)</vt:lpstr>
      <vt:lpstr>Partitioning based on Group Ids  Rel-16 status (III)</vt:lpstr>
      <vt:lpstr>Partitioning based on Group Ids  Rel-16 status (IV)</vt:lpstr>
      <vt:lpstr>Partitioning based on Group Ids  Proposed way forward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Before you start</dc:title>
  <dc:creator>Peter Hedman</dc:creator>
  <cp:keywords/>
  <dc:description/>
  <cp:lastModifiedBy>MCruz</cp:lastModifiedBy>
  <cp:revision>396</cp:revision>
  <dcterms:created xsi:type="dcterms:W3CDTF">2018-11-30T21:51:26Z</dcterms:created>
  <dcterms:modified xsi:type="dcterms:W3CDTF">2019-06-16T20:58:26Z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R6A</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vt:lpwstr>
  </property>
  <property fmtid="{D5CDD505-2E9C-101B-9397-08002B2CF9AE}" pid="12" name="FooterType">
    <vt:lpwstr>PresTemp</vt:lpwstr>
  </property>
  <property fmtid="{D5CDD505-2E9C-101B-9397-08002B2CF9AE}" pid="13" name="UsedFont">
    <vt:lpwstr>Ericsson Capital TT</vt:lpwstr>
  </property>
  <property fmtid="{D5CDD505-2E9C-101B-9397-08002B2CF9AE}" pid="14" name="x">
    <vt:lpwstr>0</vt:lpwstr>
  </property>
  <property fmtid="{D5CDD505-2E9C-101B-9397-08002B2CF9AE}" pid="15" name="White">
    <vt:bool>true</vt:bool>
  </property>
  <property fmtid="{D5CDD505-2E9C-101B-9397-08002B2CF9AE}" pid="16" name="chkMetaData">
    <vt:bool>false</vt:bool>
  </property>
  <property fmtid="{D5CDD505-2E9C-101B-9397-08002B2CF9AE}" pid="17" name="chkTaglines">
    <vt:bool>true</vt:bool>
  </property>
  <property fmtid="{D5CDD505-2E9C-101B-9397-08002B2CF9AE}" pid="18" name="SecurityClass">
    <vt:lpwstr>Ericsson Internal</vt:lpwstr>
  </property>
  <property fmtid="{D5CDD505-2E9C-101B-9397-08002B2CF9AE}" pid="19" name="txtConfLabel">
    <vt:lpwstr>Ericsson Internal</vt:lpwstr>
  </property>
  <property fmtid="{D5CDD505-2E9C-101B-9397-08002B2CF9AE}" pid="20" name="optUseConfClass">
    <vt:bool>true</vt:bool>
  </property>
  <property fmtid="{D5CDD505-2E9C-101B-9397-08002B2CF9AE}" pid="21" name="optUseConfLabel">
    <vt:bool>false</vt:bool>
  </property>
  <property fmtid="{D5CDD505-2E9C-101B-9397-08002B2CF9AE}" pid="22" name="optFooterCVLDocNo">
    <vt:bool>true</vt:bool>
  </property>
  <property fmtid="{D5CDD505-2E9C-101B-9397-08002B2CF9AE}" pid="23" name="optFooterCVLCopyright">
    <vt:bool>false</vt:bool>
  </property>
  <property fmtid="{D5CDD505-2E9C-101B-9397-08002B2CF9AE}" pid="24" name="optEnterText1">
    <vt:bool>false</vt:bool>
  </property>
  <property fmtid="{D5CDD505-2E9C-101B-9397-08002B2CF9AE}" pid="25" name="optFooterCVLConfLabel">
    <vt:bool>true</vt:bool>
  </property>
  <property fmtid="{D5CDD505-2E9C-101B-9397-08002B2CF9AE}" pid="26" name="optEnterText2">
    <vt:bool>false</vt:bool>
  </property>
  <property fmtid="{D5CDD505-2E9C-101B-9397-08002B2CF9AE}" pid="27" name="optFooterCVLTitle">
    <vt:bool>true</vt:bool>
  </property>
  <property fmtid="{D5CDD505-2E9C-101B-9397-08002B2CF9AE}" pid="28" name="optFooterCVLPrep">
    <vt:bool>false</vt:bool>
  </property>
  <property fmtid="{D5CDD505-2E9C-101B-9397-08002B2CF9AE}" pid="29" name="optEnterText3">
    <vt:bool>false</vt:bool>
  </property>
  <property fmtid="{D5CDD505-2E9C-101B-9397-08002B2CF9AE}" pid="30" name="optFooterCVLDate">
    <vt:bool>true</vt:bool>
  </property>
  <property fmtid="{D5CDD505-2E9C-101B-9397-08002B2CF9AE}" pid="31" name="optEnterText4">
    <vt:bool>false</vt:bool>
  </property>
  <property fmtid="{D5CDD505-2E9C-101B-9397-08002B2CF9AE}" pid="32" name="LeftFooterField">
    <vt:lpwstr> </vt:lpwstr>
  </property>
  <property fmtid="{D5CDD505-2E9C-101B-9397-08002B2CF9AE}" pid="33" name="MiddleFooterField">
    <vt:lpwstr> </vt:lpwstr>
  </property>
  <property fmtid="{D5CDD505-2E9C-101B-9397-08002B2CF9AE}" pid="34" name="RightFooterField">
    <vt:lpwstr> </vt:lpwstr>
  </property>
  <property fmtid="{D5CDD505-2E9C-101B-9397-08002B2CF9AE}" pid="35" name="RightFooterField2">
    <vt:lpwstr> </vt:lpwstr>
  </property>
  <property fmtid="{D5CDD505-2E9C-101B-9397-08002B2CF9AE}" pid="36" name="TotalNumb">
    <vt:bool>false</vt:bool>
  </property>
  <property fmtid="{D5CDD505-2E9C-101B-9397-08002B2CF9AE}" pid="37" name="Pages">
    <vt:bool>true</vt:bool>
  </property>
  <property fmtid="{D5CDD505-2E9C-101B-9397-08002B2CF9AE}" pid="38" name="BCategory">
    <vt:lpwstr> </vt:lpwstr>
  </property>
  <property fmtid="{D5CDD505-2E9C-101B-9397-08002B2CF9AE}" pid="39" name="BSubject">
    <vt:lpwstr> </vt:lpwstr>
  </property>
  <property fmtid="{D5CDD505-2E9C-101B-9397-08002B2CF9AE}" pid="40" name="DocType">
    <vt:lpwstr> </vt:lpwstr>
  </property>
  <property fmtid="{D5CDD505-2E9C-101B-9397-08002B2CF9AE}" pid="41" name="chkShowAll">
    <vt:bool>false</vt:bool>
  </property>
  <property fmtid="{D5CDD505-2E9C-101B-9397-08002B2CF9AE}" pid="42" name="chkOnlyTitle">
    <vt:bool>false</vt:bool>
  </property>
  <property fmtid="{D5CDD505-2E9C-101B-9397-08002B2CF9AE}" pid="43" name="chkPrep">
    <vt:bool>false</vt:bool>
  </property>
  <property fmtid="{D5CDD505-2E9C-101B-9397-08002B2CF9AE}" pid="44" name="chkAppr">
    <vt:bool>false</vt:bool>
  </property>
  <property fmtid="{D5CDD505-2E9C-101B-9397-08002B2CF9AE}" pid="45" name="chkConfClass">
    <vt:bool>true</vt:bool>
  </property>
  <property fmtid="{D5CDD505-2E9C-101B-9397-08002B2CF9AE}" pid="46" name="chkDate">
    <vt:bool>true</vt:bool>
  </property>
  <property fmtid="{D5CDD505-2E9C-101B-9397-08002B2CF9AE}" pid="47" name="chkDocNo">
    <vt:bool>false</vt:bool>
  </property>
  <property fmtid="{D5CDD505-2E9C-101B-9397-08002B2CF9AE}" pid="48" name="chkRev">
    <vt:bool>false</vt:bool>
  </property>
  <property fmtid="{D5CDD505-2E9C-101B-9397-08002B2CF9AE}" pid="49" name="chkTitle">
    <vt:bool>false</vt:bool>
  </property>
</Properties>
</file>